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0.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1.jpe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2.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3.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4.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5.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6.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7.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8.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59.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2.png" Type="http://schemas.openxmlformats.org/officeDocument/2006/relationships/image"/><Relationship Id="rId12" Target="../media/image43.sv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46.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47.png" Type="http://schemas.openxmlformats.org/officeDocument/2006/relationships/image"/><Relationship Id="rId18" Target="../media/image48.png" Type="http://schemas.openxmlformats.org/officeDocument/2006/relationships/image"/><Relationship Id="rId19" Target="../media/image49.pn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90727" y="-1387483"/>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35340" y="3294148"/>
            <a:ext cx="10910396" cy="2738197"/>
          </a:xfrm>
          <a:prstGeom prst="rect">
            <a:avLst/>
          </a:prstGeom>
        </p:spPr>
        <p:txBody>
          <a:bodyPr anchor="t" rtlCol="false" tIns="0" lIns="0" bIns="0" rIns="0">
            <a:spAutoFit/>
          </a:bodyPr>
          <a:lstStyle/>
          <a:p>
            <a:pPr algn="ctr">
              <a:lnSpc>
                <a:spcPts val="10432"/>
              </a:lnSpc>
            </a:pPr>
            <a:r>
              <a:rPr lang="en-US" sz="11098">
                <a:solidFill>
                  <a:srgbClr val="000000"/>
                </a:solidFill>
                <a:latin typeface="DM Sans Bold"/>
              </a:rPr>
              <a:t>Aplikasi Untuk UMKM Konveksi</a:t>
            </a:r>
          </a:p>
        </p:txBody>
      </p:sp>
      <p:sp>
        <p:nvSpPr>
          <p:cNvPr name="TextBox 18" id="18"/>
          <p:cNvSpPr txBox="true"/>
          <p:nvPr/>
        </p:nvSpPr>
        <p:spPr>
          <a:xfrm rot="0">
            <a:off x="4914102" y="675246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Kelompok 10</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692370" y="275414"/>
            <a:ext cx="6903260" cy="909331"/>
          </a:xfrm>
          <a:prstGeom prst="rect">
            <a:avLst/>
          </a:prstGeom>
        </p:spPr>
        <p:txBody>
          <a:bodyPr anchor="t" rtlCol="false" tIns="0" lIns="0" bIns="0" rIns="0">
            <a:spAutoFit/>
          </a:bodyPr>
          <a:lstStyle/>
          <a:p>
            <a:pPr>
              <a:lnSpc>
                <a:spcPts val="6790"/>
              </a:lnSpc>
            </a:pPr>
            <a:r>
              <a:rPr lang="en-US" sz="7000">
                <a:solidFill>
                  <a:srgbClr val="000000"/>
                </a:solidFill>
                <a:latin typeface="DM Sans Bold"/>
              </a:rPr>
              <a:t>Rancangan ERD</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432210" y="-2364815"/>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3166588" y="1366371"/>
            <a:ext cx="11954824" cy="8503431"/>
          </a:xfrm>
          <a:custGeom>
            <a:avLst/>
            <a:gdLst/>
            <a:ahLst/>
            <a:cxnLst/>
            <a:rect r="r" b="b" t="t" l="l"/>
            <a:pathLst>
              <a:path h="8503431" w="11954824">
                <a:moveTo>
                  <a:pt x="0" y="0"/>
                </a:moveTo>
                <a:lnTo>
                  <a:pt x="11954824" y="0"/>
                </a:lnTo>
                <a:lnTo>
                  <a:pt x="11954824" y="8503431"/>
                </a:lnTo>
                <a:lnTo>
                  <a:pt x="0" y="8503431"/>
                </a:lnTo>
                <a:lnTo>
                  <a:pt x="0" y="0"/>
                </a:lnTo>
                <a:close/>
              </a:path>
            </a:pathLst>
          </a:custGeom>
          <a:blipFill>
            <a:blip r:embed="rId11"/>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692370" y="275414"/>
            <a:ext cx="6903260"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Class Diagram</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819075" y="-2132818"/>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2231246" y="1366371"/>
            <a:ext cx="13825509" cy="8503431"/>
          </a:xfrm>
          <a:custGeom>
            <a:avLst/>
            <a:gdLst/>
            <a:ahLst/>
            <a:cxnLst/>
            <a:rect r="r" b="b" t="t" l="l"/>
            <a:pathLst>
              <a:path h="8503431" w="13825509">
                <a:moveTo>
                  <a:pt x="0" y="0"/>
                </a:moveTo>
                <a:lnTo>
                  <a:pt x="13825508" y="0"/>
                </a:lnTo>
                <a:lnTo>
                  <a:pt x="13825508" y="8503431"/>
                </a:lnTo>
                <a:lnTo>
                  <a:pt x="0" y="8503431"/>
                </a:lnTo>
                <a:lnTo>
                  <a:pt x="0" y="0"/>
                </a:lnTo>
                <a:close/>
              </a:path>
            </a:pathLst>
          </a:custGeom>
          <a:blipFill>
            <a:blip r:embed="rId11"/>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549495" y="495140"/>
            <a:ext cx="7189010"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Login</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084214" y="-1865593"/>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311314" y="1711645"/>
            <a:ext cx="15665372" cy="8575355"/>
          </a:xfrm>
          <a:custGeom>
            <a:avLst/>
            <a:gdLst/>
            <a:ahLst/>
            <a:cxnLst/>
            <a:rect r="r" b="b" t="t" l="l"/>
            <a:pathLst>
              <a:path h="8575355" w="15665372">
                <a:moveTo>
                  <a:pt x="0" y="0"/>
                </a:moveTo>
                <a:lnTo>
                  <a:pt x="15665372" y="0"/>
                </a:lnTo>
                <a:lnTo>
                  <a:pt x="15665372" y="8575355"/>
                </a:lnTo>
                <a:lnTo>
                  <a:pt x="0" y="8575355"/>
                </a:lnTo>
                <a:lnTo>
                  <a:pt x="0" y="0"/>
                </a:lnTo>
                <a:close/>
              </a:path>
            </a:pathLst>
          </a:custGeom>
          <a:blipFill>
            <a:blip r:embed="rId1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81480" y="806279"/>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Customer</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006520" y="-1865593"/>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739396" y="2557540"/>
            <a:ext cx="16809208" cy="5856751"/>
          </a:xfrm>
          <a:custGeom>
            <a:avLst/>
            <a:gdLst/>
            <a:ahLst/>
            <a:cxnLst/>
            <a:rect r="r" b="b" t="t" l="l"/>
            <a:pathLst>
              <a:path h="5856751" w="16809208">
                <a:moveTo>
                  <a:pt x="0" y="0"/>
                </a:moveTo>
                <a:lnTo>
                  <a:pt x="16809208" y="0"/>
                </a:lnTo>
                <a:lnTo>
                  <a:pt x="16809208" y="5856752"/>
                </a:lnTo>
                <a:lnTo>
                  <a:pt x="0" y="5856752"/>
                </a:lnTo>
                <a:lnTo>
                  <a:pt x="0" y="0"/>
                </a:lnTo>
                <a:close/>
              </a:path>
            </a:pathLst>
          </a:custGeom>
          <a:blipFill>
            <a:blip r:embed="rId11"/>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760962" y="3168606"/>
            <a:ext cx="16766076" cy="5010552"/>
          </a:xfrm>
          <a:custGeom>
            <a:avLst/>
            <a:gdLst/>
            <a:ahLst/>
            <a:cxnLst/>
            <a:rect r="r" b="b" t="t" l="l"/>
            <a:pathLst>
              <a:path h="5010552" w="16766076">
                <a:moveTo>
                  <a:pt x="0" y="0"/>
                </a:moveTo>
                <a:lnTo>
                  <a:pt x="16766076" y="0"/>
                </a:lnTo>
                <a:lnTo>
                  <a:pt x="16766076" y="5010551"/>
                </a:lnTo>
                <a:lnTo>
                  <a:pt x="0" y="5010551"/>
                </a:lnTo>
                <a:lnTo>
                  <a:pt x="0" y="0"/>
                </a:lnTo>
                <a:close/>
              </a:path>
            </a:pathLst>
          </a:custGeom>
          <a:blipFill>
            <a:blip r:embed="rId11"/>
            <a:stretch>
              <a:fillRect l="0" t="0" r="0" b="0"/>
            </a:stretch>
          </a:blipFill>
        </p:spPr>
      </p:sp>
      <p:sp>
        <p:nvSpPr>
          <p:cNvPr name="TextBox 8" id="8"/>
          <p:cNvSpPr txBox="true"/>
          <p:nvPr/>
        </p:nvSpPr>
        <p:spPr>
          <a:xfrm rot="0">
            <a:off x="4281480" y="1518771"/>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Customer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81480" y="454692"/>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Admin</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292594" y="-1957587"/>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77843" y="1773599"/>
            <a:ext cx="16332313" cy="6738834"/>
          </a:xfrm>
          <a:custGeom>
            <a:avLst/>
            <a:gdLst/>
            <a:ahLst/>
            <a:cxnLst/>
            <a:rect r="r" b="b" t="t" l="l"/>
            <a:pathLst>
              <a:path h="6738834" w="16332313">
                <a:moveTo>
                  <a:pt x="0" y="0"/>
                </a:moveTo>
                <a:lnTo>
                  <a:pt x="16332314" y="0"/>
                </a:lnTo>
                <a:lnTo>
                  <a:pt x="16332314" y="6738834"/>
                </a:lnTo>
                <a:lnTo>
                  <a:pt x="0" y="6738834"/>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81480" y="275414"/>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Admin</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133928" y="-2066533"/>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1153109" y="1838864"/>
            <a:ext cx="15981782" cy="6608303"/>
          </a:xfrm>
          <a:custGeom>
            <a:avLst/>
            <a:gdLst/>
            <a:ahLst/>
            <a:cxnLst/>
            <a:rect r="r" b="b" t="t" l="l"/>
            <a:pathLst>
              <a:path h="6608303" w="15981782">
                <a:moveTo>
                  <a:pt x="0" y="0"/>
                </a:moveTo>
                <a:lnTo>
                  <a:pt x="15981782" y="0"/>
                </a:lnTo>
                <a:lnTo>
                  <a:pt x="15981782" y="6608303"/>
                </a:lnTo>
                <a:lnTo>
                  <a:pt x="0" y="6608303"/>
                </a:lnTo>
                <a:lnTo>
                  <a:pt x="0" y="0"/>
                </a:lnTo>
                <a:close/>
              </a:path>
            </a:pathLst>
          </a:custGeom>
          <a:blipFill>
            <a:blip r:embed="rId11"/>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81480" y="457040"/>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Admin</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150499" y="-2066533"/>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744129" y="1953914"/>
            <a:ext cx="16799742" cy="6965747"/>
          </a:xfrm>
          <a:custGeom>
            <a:avLst/>
            <a:gdLst/>
            <a:ahLst/>
            <a:cxnLst/>
            <a:rect r="r" b="b" t="t" l="l"/>
            <a:pathLst>
              <a:path h="6965747" w="16799742">
                <a:moveTo>
                  <a:pt x="0" y="0"/>
                </a:moveTo>
                <a:lnTo>
                  <a:pt x="16799742" y="0"/>
                </a:lnTo>
                <a:lnTo>
                  <a:pt x="16799742" y="6965747"/>
                </a:lnTo>
                <a:lnTo>
                  <a:pt x="0" y="6965747"/>
                </a:lnTo>
                <a:lnTo>
                  <a:pt x="0" y="0"/>
                </a:lnTo>
                <a:close/>
              </a:path>
            </a:pathLst>
          </a:custGeom>
          <a:blipFill>
            <a:blip r:embed="rId11"/>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81480" y="152400"/>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Penjahit</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68824" y="-1967106"/>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688224" y="1028700"/>
            <a:ext cx="16911552" cy="8608640"/>
          </a:xfrm>
          <a:custGeom>
            <a:avLst/>
            <a:gdLst/>
            <a:ahLst/>
            <a:cxnLst/>
            <a:rect r="r" b="b" t="t" l="l"/>
            <a:pathLst>
              <a:path h="8608640" w="16911552">
                <a:moveTo>
                  <a:pt x="0" y="0"/>
                </a:moveTo>
                <a:lnTo>
                  <a:pt x="16911552" y="0"/>
                </a:lnTo>
                <a:lnTo>
                  <a:pt x="16911552" y="8608640"/>
                </a:lnTo>
                <a:lnTo>
                  <a:pt x="0" y="8608640"/>
                </a:lnTo>
                <a:lnTo>
                  <a:pt x="0" y="0"/>
                </a:lnTo>
                <a:close/>
              </a:path>
            </a:pathLst>
          </a:custGeom>
          <a:blipFill>
            <a:blip r:embed="rId11"/>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81480" y="152400"/>
            <a:ext cx="9725041" cy="909331"/>
          </a:xfrm>
          <a:prstGeom prst="rect">
            <a:avLst/>
          </a:prstGeom>
        </p:spPr>
        <p:txBody>
          <a:bodyPr anchor="t" rtlCol="false" tIns="0" lIns="0" bIns="0" rIns="0">
            <a:spAutoFit/>
          </a:bodyPr>
          <a:lstStyle/>
          <a:p>
            <a:pPr algn="ctr">
              <a:lnSpc>
                <a:spcPts val="6790"/>
              </a:lnSpc>
            </a:pPr>
            <a:r>
              <a:rPr lang="en-US" sz="7000">
                <a:solidFill>
                  <a:srgbClr val="000000"/>
                </a:solidFill>
                <a:latin typeface="DM Sans Bold"/>
              </a:rPr>
              <a:t>Wireframe Penjahit</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531637" y="-1536254"/>
            <a:ext cx="4980952" cy="3731186"/>
          </a:xfrm>
          <a:custGeom>
            <a:avLst/>
            <a:gdLst/>
            <a:ahLst/>
            <a:cxnLst/>
            <a:rect r="r" b="b" t="t" l="l"/>
            <a:pathLst>
              <a:path h="3731186" w="4980952">
                <a:moveTo>
                  <a:pt x="0" y="0"/>
                </a:moveTo>
                <a:lnTo>
                  <a:pt x="4980952" y="0"/>
                </a:lnTo>
                <a:lnTo>
                  <a:pt x="4980952"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860521" y="1138567"/>
            <a:ext cx="16566959" cy="8731235"/>
          </a:xfrm>
          <a:custGeom>
            <a:avLst/>
            <a:gdLst/>
            <a:ahLst/>
            <a:cxnLst/>
            <a:rect r="r" b="b" t="t" l="l"/>
            <a:pathLst>
              <a:path h="8731235" w="16566959">
                <a:moveTo>
                  <a:pt x="0" y="0"/>
                </a:moveTo>
                <a:lnTo>
                  <a:pt x="16566958" y="0"/>
                </a:lnTo>
                <a:lnTo>
                  <a:pt x="16566958" y="8731235"/>
                </a:lnTo>
                <a:lnTo>
                  <a:pt x="0" y="8731235"/>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4094821"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777672"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741627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0737733"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732501" y="1907439"/>
            <a:ext cx="8822997" cy="22821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Anggota Kelompok</a:t>
            </a:r>
          </a:p>
        </p:txBody>
      </p:sp>
      <p:sp>
        <p:nvSpPr>
          <p:cNvPr name="TextBox 17" id="17"/>
          <p:cNvSpPr txBox="true"/>
          <p:nvPr/>
        </p:nvSpPr>
        <p:spPr>
          <a:xfrm rot="0">
            <a:off x="777672" y="5611022"/>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p:txBody>
      </p:sp>
      <p:sp>
        <p:nvSpPr>
          <p:cNvPr name="TextBox 18" id="18"/>
          <p:cNvSpPr txBox="true"/>
          <p:nvPr/>
        </p:nvSpPr>
        <p:spPr>
          <a:xfrm rot="0">
            <a:off x="4094821" y="5611022"/>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p:txBody>
      </p:sp>
      <p:sp>
        <p:nvSpPr>
          <p:cNvPr name="TextBox 19" id="19"/>
          <p:cNvSpPr txBox="true"/>
          <p:nvPr/>
        </p:nvSpPr>
        <p:spPr>
          <a:xfrm rot="0">
            <a:off x="777672" y="6538134"/>
            <a:ext cx="3147316" cy="942976"/>
          </a:xfrm>
          <a:prstGeom prst="rect">
            <a:avLst/>
          </a:prstGeom>
        </p:spPr>
        <p:txBody>
          <a:bodyPr anchor="t" rtlCol="false" tIns="0" lIns="0" bIns="0" rIns="0">
            <a:spAutoFit/>
          </a:bodyPr>
          <a:lstStyle/>
          <a:p>
            <a:pPr>
              <a:lnSpc>
                <a:spcPts val="3899"/>
              </a:lnSpc>
            </a:pPr>
            <a:r>
              <a:rPr lang="en-US" sz="2499">
                <a:solidFill>
                  <a:srgbClr val="000000"/>
                </a:solidFill>
                <a:latin typeface="DM Sans"/>
              </a:rPr>
              <a:t>Nur Adam Mahfudh -4522210068 </a:t>
            </a:r>
          </a:p>
        </p:txBody>
      </p:sp>
      <p:sp>
        <p:nvSpPr>
          <p:cNvPr name="TextBox 20" id="20"/>
          <p:cNvSpPr txBox="true"/>
          <p:nvPr/>
        </p:nvSpPr>
        <p:spPr>
          <a:xfrm rot="0">
            <a:off x="3994828" y="6538134"/>
            <a:ext cx="3159686" cy="942976"/>
          </a:xfrm>
          <a:prstGeom prst="rect">
            <a:avLst/>
          </a:prstGeom>
        </p:spPr>
        <p:txBody>
          <a:bodyPr anchor="t" rtlCol="false" tIns="0" lIns="0" bIns="0" rIns="0">
            <a:spAutoFit/>
          </a:bodyPr>
          <a:lstStyle/>
          <a:p>
            <a:pPr>
              <a:lnSpc>
                <a:spcPts val="3899"/>
              </a:lnSpc>
            </a:pPr>
            <a:r>
              <a:rPr lang="en-US" sz="2499">
                <a:solidFill>
                  <a:srgbClr val="000000"/>
                </a:solidFill>
                <a:latin typeface="DM Sans"/>
              </a:rPr>
              <a:t>Ferry Ahmad Akbar</a:t>
            </a:r>
          </a:p>
          <a:p>
            <a:pPr>
              <a:lnSpc>
                <a:spcPts val="3899"/>
              </a:lnSpc>
            </a:pPr>
            <a:r>
              <a:rPr lang="en-US" sz="2499">
                <a:solidFill>
                  <a:srgbClr val="000000"/>
                </a:solidFill>
                <a:latin typeface="DM Sans"/>
              </a:rPr>
              <a:t>-4522210088 </a:t>
            </a:r>
          </a:p>
        </p:txBody>
      </p:sp>
      <p:sp>
        <p:nvSpPr>
          <p:cNvPr name="TextBox 21" id="21"/>
          <p:cNvSpPr txBox="true"/>
          <p:nvPr/>
        </p:nvSpPr>
        <p:spPr>
          <a:xfrm rot="0">
            <a:off x="7416277" y="5611022"/>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p:txBody>
      </p:sp>
      <p:sp>
        <p:nvSpPr>
          <p:cNvPr name="TextBox 22" id="22"/>
          <p:cNvSpPr txBox="true"/>
          <p:nvPr/>
        </p:nvSpPr>
        <p:spPr>
          <a:xfrm rot="0">
            <a:off x="7416277" y="6538134"/>
            <a:ext cx="2747991" cy="942976"/>
          </a:xfrm>
          <a:prstGeom prst="rect">
            <a:avLst/>
          </a:prstGeom>
        </p:spPr>
        <p:txBody>
          <a:bodyPr anchor="t" rtlCol="false" tIns="0" lIns="0" bIns="0" rIns="0">
            <a:spAutoFit/>
          </a:bodyPr>
          <a:lstStyle/>
          <a:p>
            <a:pPr>
              <a:lnSpc>
                <a:spcPts val="3899"/>
              </a:lnSpc>
            </a:pPr>
            <a:r>
              <a:rPr lang="en-US" sz="2499">
                <a:solidFill>
                  <a:srgbClr val="000000"/>
                </a:solidFill>
                <a:latin typeface="DM Sans"/>
              </a:rPr>
              <a:t>Agung Sedayu</a:t>
            </a:r>
          </a:p>
          <a:p>
            <a:pPr>
              <a:lnSpc>
                <a:spcPts val="3899"/>
              </a:lnSpc>
            </a:pPr>
            <a:r>
              <a:rPr lang="en-US" sz="2499">
                <a:solidFill>
                  <a:srgbClr val="000000"/>
                </a:solidFill>
                <a:latin typeface="DM Sans"/>
              </a:rPr>
              <a:t>-4522210100</a:t>
            </a:r>
          </a:p>
        </p:txBody>
      </p:sp>
      <p:sp>
        <p:nvSpPr>
          <p:cNvPr name="TextBox 23" id="23"/>
          <p:cNvSpPr txBox="true"/>
          <p:nvPr/>
        </p:nvSpPr>
        <p:spPr>
          <a:xfrm rot="0">
            <a:off x="10737733" y="5673290"/>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p:txBody>
      </p:sp>
      <p:sp>
        <p:nvSpPr>
          <p:cNvPr name="TextBox 24" id="24"/>
          <p:cNvSpPr txBox="true"/>
          <p:nvPr/>
        </p:nvSpPr>
        <p:spPr>
          <a:xfrm rot="0">
            <a:off x="10737733" y="6538134"/>
            <a:ext cx="2646492" cy="942976"/>
          </a:xfrm>
          <a:prstGeom prst="rect">
            <a:avLst/>
          </a:prstGeom>
        </p:spPr>
        <p:txBody>
          <a:bodyPr anchor="t" rtlCol="false" tIns="0" lIns="0" bIns="0" rIns="0">
            <a:spAutoFit/>
          </a:bodyPr>
          <a:lstStyle/>
          <a:p>
            <a:pPr>
              <a:lnSpc>
                <a:spcPts val="3899"/>
              </a:lnSpc>
            </a:pPr>
            <a:r>
              <a:rPr lang="en-US" sz="2499">
                <a:solidFill>
                  <a:srgbClr val="000000"/>
                </a:solidFill>
                <a:latin typeface="DM Sans"/>
              </a:rPr>
              <a:t>Farhan Ramadhan</a:t>
            </a:r>
          </a:p>
          <a:p>
            <a:pPr>
              <a:lnSpc>
                <a:spcPts val="3899"/>
              </a:lnSpc>
            </a:pPr>
            <a:r>
              <a:rPr lang="en-US" sz="2499">
                <a:solidFill>
                  <a:srgbClr val="000000"/>
                </a:solidFill>
                <a:latin typeface="DM Sans"/>
              </a:rPr>
              <a:t>-4522210103</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33" id="33"/>
          <p:cNvSpPr txBox="true"/>
          <p:nvPr/>
        </p:nvSpPr>
        <p:spPr>
          <a:xfrm rot="0">
            <a:off x="14063804" y="5611022"/>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05</a:t>
            </a:r>
          </a:p>
        </p:txBody>
      </p:sp>
      <p:grpSp>
        <p:nvGrpSpPr>
          <p:cNvPr name="Group 34" id="34"/>
          <p:cNvGrpSpPr/>
          <p:nvPr/>
        </p:nvGrpSpPr>
        <p:grpSpPr>
          <a:xfrm rot="0">
            <a:off x="14059190" y="4823914"/>
            <a:ext cx="502056" cy="50205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36" id="3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37" id="37"/>
          <p:cNvSpPr txBox="true"/>
          <p:nvPr/>
        </p:nvSpPr>
        <p:spPr>
          <a:xfrm rot="0">
            <a:off x="14059190" y="6538134"/>
            <a:ext cx="2646492" cy="942976"/>
          </a:xfrm>
          <a:prstGeom prst="rect">
            <a:avLst/>
          </a:prstGeom>
        </p:spPr>
        <p:txBody>
          <a:bodyPr anchor="t" rtlCol="false" tIns="0" lIns="0" bIns="0" rIns="0">
            <a:spAutoFit/>
          </a:bodyPr>
          <a:lstStyle/>
          <a:p>
            <a:pPr>
              <a:lnSpc>
                <a:spcPts val="3899"/>
              </a:lnSpc>
            </a:pPr>
            <a:r>
              <a:rPr lang="en-US" sz="2499">
                <a:solidFill>
                  <a:srgbClr val="000000"/>
                </a:solidFill>
                <a:latin typeface="DM Sans"/>
              </a:rPr>
              <a:t>Bahrudin Yusuf</a:t>
            </a:r>
          </a:p>
          <a:p>
            <a:pPr>
              <a:lnSpc>
                <a:spcPts val="3899"/>
              </a:lnSpc>
            </a:pPr>
            <a:r>
              <a:rPr lang="en-US" sz="2499">
                <a:solidFill>
                  <a:srgbClr val="000000"/>
                </a:solidFill>
                <a:latin typeface="DM Sans"/>
              </a:rPr>
              <a:t>-4522210076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35340" y="3956136"/>
            <a:ext cx="10910396" cy="1414222"/>
          </a:xfrm>
          <a:prstGeom prst="rect">
            <a:avLst/>
          </a:prstGeom>
        </p:spPr>
        <p:txBody>
          <a:bodyPr anchor="t" rtlCol="false" tIns="0" lIns="0" bIns="0" rIns="0">
            <a:spAutoFit/>
          </a:bodyPr>
          <a:lstStyle/>
          <a:p>
            <a:pPr algn="ctr">
              <a:lnSpc>
                <a:spcPts val="10432"/>
              </a:lnSpc>
            </a:pPr>
            <a:r>
              <a:rPr lang="en-US" sz="11098">
                <a:solidFill>
                  <a:srgbClr val="000000"/>
                </a:solidFill>
                <a:latin typeface="DM Sans Bold"/>
              </a:rPr>
              <a:t>Terima Kasih</a:t>
            </a:r>
          </a:p>
        </p:txBody>
      </p:sp>
      <p:sp>
        <p:nvSpPr>
          <p:cNvPr name="TextBox 18" id="18"/>
          <p:cNvSpPr txBox="true"/>
          <p:nvPr/>
        </p:nvSpPr>
        <p:spPr>
          <a:xfrm rot="0">
            <a:off x="4914102" y="675246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Kelompok 10</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04950" y="1458471"/>
            <a:ext cx="8092094" cy="1177290"/>
          </a:xfrm>
          <a:prstGeom prst="rect">
            <a:avLst/>
          </a:prstGeom>
        </p:spPr>
        <p:txBody>
          <a:bodyPr anchor="t" rtlCol="false" tIns="0" lIns="0" bIns="0" rIns="0">
            <a:spAutoFit/>
          </a:bodyPr>
          <a:lstStyle/>
          <a:p>
            <a:pPr>
              <a:lnSpc>
                <a:spcPts val="8730"/>
              </a:lnSpc>
            </a:pPr>
            <a:r>
              <a:rPr lang="en-US" sz="9000">
                <a:solidFill>
                  <a:srgbClr val="000000"/>
                </a:solidFill>
                <a:latin typeface="DM Sans"/>
              </a:rPr>
              <a:t>Cerita Bisnis</a:t>
            </a:r>
          </a:p>
        </p:txBody>
      </p:sp>
      <p:sp>
        <p:nvSpPr>
          <p:cNvPr name="TextBox 6" id="6"/>
          <p:cNvSpPr txBox="true"/>
          <p:nvPr/>
        </p:nvSpPr>
        <p:spPr>
          <a:xfrm rot="0">
            <a:off x="1455479" y="3362988"/>
            <a:ext cx="7707571" cy="5657850"/>
          </a:xfrm>
          <a:prstGeom prst="rect">
            <a:avLst/>
          </a:prstGeom>
        </p:spPr>
        <p:txBody>
          <a:bodyPr anchor="t" rtlCol="false" tIns="0" lIns="0" bIns="0" rIns="0">
            <a:spAutoFit/>
          </a:bodyPr>
          <a:lstStyle/>
          <a:p>
            <a:pPr algn="ctr">
              <a:lnSpc>
                <a:spcPts val="2699"/>
              </a:lnSpc>
            </a:pPr>
            <a:r>
              <a:rPr lang="en-US" sz="1999" spc="119">
                <a:solidFill>
                  <a:srgbClr val="000000"/>
                </a:solidFill>
                <a:latin typeface="DM Sans"/>
              </a:rPr>
              <a:t>Jasa konveksi ini berjalan sudah lebih dari 2 tahun. Seiring berjalannya waktu dan orderan yang masuk semakin banyak. Sehingga konveksi ini merasakan adanya kesulitan dalam me manajemen alur kerjanya. Mulai dari menerima barang dari customer, lama pengerjaan barang yang di jahit, menerima bayaran dari customer dan membayar upah para pekerja penjahit. Nah hal itu semua masih di input manual dengan cara di tulis. Seperti per hari dapatnya berapa setelan baju yang telah selesai. </a:t>
            </a:r>
          </a:p>
          <a:p>
            <a:pPr algn="ctr">
              <a:lnSpc>
                <a:spcPts val="2699"/>
              </a:lnSpc>
            </a:pPr>
          </a:p>
          <a:p>
            <a:pPr algn="ctr" marL="0" indent="0" lvl="0">
              <a:lnSpc>
                <a:spcPts val="2699"/>
              </a:lnSpc>
              <a:spcBef>
                <a:spcPct val="0"/>
              </a:spcBef>
            </a:pPr>
            <a:r>
              <a:rPr lang="en-US" sz="1999" spc="119">
                <a:solidFill>
                  <a:srgbClr val="000000"/>
                </a:solidFill>
                <a:latin typeface="DM Sans"/>
              </a:rPr>
              <a:t>Sehingga dapat ditemukan penyelesaian masalahnya dengan cara membantu membuat sistem informasi jasa konveksi. Dengan inovatif ini harapan dapat membantu meningkatkan efisiensi, transparansi, dan daya saing industri konveksi.</a:t>
            </a:r>
          </a:p>
          <a:p>
            <a:pPr algn="ctr" marL="0" indent="0" lvl="0">
              <a:lnSpc>
                <a:spcPts val="2699"/>
              </a:lnSpc>
              <a:spcBef>
                <a:spcPct val="0"/>
              </a:spcBef>
            </a:pPr>
          </a:p>
          <a:p>
            <a:pPr algn="ctr" marL="0" indent="0" lvl="0">
              <a:lnSpc>
                <a:spcPts val="26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2130890"/>
            <a:ext cx="5038071" cy="2620253"/>
            <a:chOff x="0" y="0"/>
            <a:chExt cx="1048738" cy="545438"/>
          </a:xfrm>
        </p:grpSpPr>
        <p:sp>
          <p:nvSpPr>
            <p:cNvPr name="Freeform 4" id="4"/>
            <p:cNvSpPr/>
            <p:nvPr/>
          </p:nvSpPr>
          <p:spPr>
            <a:xfrm flipH="false" flipV="false" rot="0">
              <a:off x="0" y="0"/>
              <a:ext cx="1048738" cy="545438"/>
            </a:xfrm>
            <a:custGeom>
              <a:avLst/>
              <a:gdLst/>
              <a:ahLst/>
              <a:cxnLst/>
              <a:rect r="r" b="b" t="t" l="l"/>
              <a:pathLst>
                <a:path h="545438" w="1048738">
                  <a:moveTo>
                    <a:pt x="52247" y="0"/>
                  </a:moveTo>
                  <a:lnTo>
                    <a:pt x="996490" y="0"/>
                  </a:lnTo>
                  <a:cubicBezTo>
                    <a:pt x="1010347" y="0"/>
                    <a:pt x="1023636" y="5505"/>
                    <a:pt x="1033435" y="15303"/>
                  </a:cubicBezTo>
                  <a:cubicBezTo>
                    <a:pt x="1043233" y="25101"/>
                    <a:pt x="1048738" y="38390"/>
                    <a:pt x="1048738" y="52247"/>
                  </a:cubicBezTo>
                  <a:lnTo>
                    <a:pt x="1048738" y="493191"/>
                  </a:lnTo>
                  <a:cubicBezTo>
                    <a:pt x="1048738" y="522047"/>
                    <a:pt x="1025346" y="545438"/>
                    <a:pt x="996490" y="545438"/>
                  </a:cubicBezTo>
                  <a:lnTo>
                    <a:pt x="52247" y="545438"/>
                  </a:lnTo>
                  <a:cubicBezTo>
                    <a:pt x="38390" y="545438"/>
                    <a:pt x="25101" y="539934"/>
                    <a:pt x="15303" y="530136"/>
                  </a:cubicBezTo>
                  <a:cubicBezTo>
                    <a:pt x="5505" y="520337"/>
                    <a:pt x="0" y="507048"/>
                    <a:pt x="0" y="493191"/>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5835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6343411"/>
            <a:ext cx="5038071" cy="2123359"/>
            <a:chOff x="0" y="0"/>
            <a:chExt cx="1048738" cy="442004"/>
          </a:xfrm>
        </p:grpSpPr>
        <p:sp>
          <p:nvSpPr>
            <p:cNvPr name="Freeform 7" id="7"/>
            <p:cNvSpPr/>
            <p:nvPr/>
          </p:nvSpPr>
          <p:spPr>
            <a:xfrm flipH="false" flipV="false" rot="0">
              <a:off x="0" y="0"/>
              <a:ext cx="1048738" cy="442004"/>
            </a:xfrm>
            <a:custGeom>
              <a:avLst/>
              <a:gdLst/>
              <a:ahLst/>
              <a:cxnLst/>
              <a:rect r="r" b="b" t="t" l="l"/>
              <a:pathLst>
                <a:path h="442004" w="1048738">
                  <a:moveTo>
                    <a:pt x="52247" y="0"/>
                  </a:moveTo>
                  <a:lnTo>
                    <a:pt x="996490" y="0"/>
                  </a:lnTo>
                  <a:cubicBezTo>
                    <a:pt x="1010347" y="0"/>
                    <a:pt x="1023636" y="5505"/>
                    <a:pt x="1033435" y="15303"/>
                  </a:cubicBezTo>
                  <a:cubicBezTo>
                    <a:pt x="1043233" y="25101"/>
                    <a:pt x="1048738" y="38390"/>
                    <a:pt x="1048738" y="52247"/>
                  </a:cubicBezTo>
                  <a:lnTo>
                    <a:pt x="1048738" y="389757"/>
                  </a:lnTo>
                  <a:cubicBezTo>
                    <a:pt x="1048738" y="418612"/>
                    <a:pt x="1025346" y="442004"/>
                    <a:pt x="996490" y="442004"/>
                  </a:cubicBezTo>
                  <a:lnTo>
                    <a:pt x="52247" y="442004"/>
                  </a:lnTo>
                  <a:cubicBezTo>
                    <a:pt x="38390" y="442004"/>
                    <a:pt x="25101" y="436499"/>
                    <a:pt x="15303" y="426701"/>
                  </a:cubicBezTo>
                  <a:cubicBezTo>
                    <a:pt x="5505" y="416903"/>
                    <a:pt x="0" y="403613"/>
                    <a:pt x="0" y="389757"/>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48010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2130890"/>
            <a:ext cx="5038071" cy="2620253"/>
            <a:chOff x="0" y="0"/>
            <a:chExt cx="1048738" cy="545438"/>
          </a:xfrm>
        </p:grpSpPr>
        <p:sp>
          <p:nvSpPr>
            <p:cNvPr name="Freeform 10" id="10"/>
            <p:cNvSpPr/>
            <p:nvPr/>
          </p:nvSpPr>
          <p:spPr>
            <a:xfrm flipH="false" flipV="false" rot="0">
              <a:off x="0" y="0"/>
              <a:ext cx="1048738" cy="545438"/>
            </a:xfrm>
            <a:custGeom>
              <a:avLst/>
              <a:gdLst/>
              <a:ahLst/>
              <a:cxnLst/>
              <a:rect r="r" b="b" t="t" l="l"/>
              <a:pathLst>
                <a:path h="545438" w="1048738">
                  <a:moveTo>
                    <a:pt x="52247" y="0"/>
                  </a:moveTo>
                  <a:lnTo>
                    <a:pt x="996490" y="0"/>
                  </a:lnTo>
                  <a:cubicBezTo>
                    <a:pt x="1010347" y="0"/>
                    <a:pt x="1023636" y="5505"/>
                    <a:pt x="1033435" y="15303"/>
                  </a:cubicBezTo>
                  <a:cubicBezTo>
                    <a:pt x="1043233" y="25101"/>
                    <a:pt x="1048738" y="38390"/>
                    <a:pt x="1048738" y="52247"/>
                  </a:cubicBezTo>
                  <a:lnTo>
                    <a:pt x="1048738" y="493191"/>
                  </a:lnTo>
                  <a:cubicBezTo>
                    <a:pt x="1048738" y="522047"/>
                    <a:pt x="1025346" y="545438"/>
                    <a:pt x="996490" y="545438"/>
                  </a:cubicBezTo>
                  <a:lnTo>
                    <a:pt x="52247" y="545438"/>
                  </a:lnTo>
                  <a:cubicBezTo>
                    <a:pt x="38390" y="545438"/>
                    <a:pt x="25101" y="539934"/>
                    <a:pt x="15303" y="530136"/>
                  </a:cubicBezTo>
                  <a:cubicBezTo>
                    <a:pt x="5505" y="520337"/>
                    <a:pt x="0" y="507048"/>
                    <a:pt x="0" y="493191"/>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58353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846517"/>
            <a:ext cx="5038071" cy="2620253"/>
            <a:chOff x="0" y="0"/>
            <a:chExt cx="1048738" cy="545438"/>
          </a:xfrm>
        </p:grpSpPr>
        <p:sp>
          <p:nvSpPr>
            <p:cNvPr name="Freeform 13" id="13"/>
            <p:cNvSpPr/>
            <p:nvPr/>
          </p:nvSpPr>
          <p:spPr>
            <a:xfrm flipH="false" flipV="false" rot="0">
              <a:off x="0" y="0"/>
              <a:ext cx="1048738" cy="545438"/>
            </a:xfrm>
            <a:custGeom>
              <a:avLst/>
              <a:gdLst/>
              <a:ahLst/>
              <a:cxnLst/>
              <a:rect r="r" b="b" t="t" l="l"/>
              <a:pathLst>
                <a:path h="545438" w="1048738">
                  <a:moveTo>
                    <a:pt x="52247" y="0"/>
                  </a:moveTo>
                  <a:lnTo>
                    <a:pt x="996490" y="0"/>
                  </a:lnTo>
                  <a:cubicBezTo>
                    <a:pt x="1010347" y="0"/>
                    <a:pt x="1023636" y="5505"/>
                    <a:pt x="1033435" y="15303"/>
                  </a:cubicBezTo>
                  <a:cubicBezTo>
                    <a:pt x="1043233" y="25101"/>
                    <a:pt x="1048738" y="38390"/>
                    <a:pt x="1048738" y="52247"/>
                  </a:cubicBezTo>
                  <a:lnTo>
                    <a:pt x="1048738" y="493191"/>
                  </a:lnTo>
                  <a:cubicBezTo>
                    <a:pt x="1048738" y="522047"/>
                    <a:pt x="1025346" y="545438"/>
                    <a:pt x="996490" y="545438"/>
                  </a:cubicBezTo>
                  <a:lnTo>
                    <a:pt x="52247" y="545438"/>
                  </a:lnTo>
                  <a:cubicBezTo>
                    <a:pt x="38390" y="545438"/>
                    <a:pt x="25101" y="539934"/>
                    <a:pt x="15303" y="530136"/>
                  </a:cubicBezTo>
                  <a:cubicBezTo>
                    <a:pt x="5505" y="520337"/>
                    <a:pt x="0" y="507048"/>
                    <a:pt x="0" y="493191"/>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58353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2130890"/>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846517"/>
            <a:ext cx="5038071" cy="668736"/>
            <a:chOff x="0" y="0"/>
            <a:chExt cx="1048738" cy="139206"/>
          </a:xfrm>
        </p:grpSpPr>
        <p:sp>
          <p:nvSpPr>
            <p:cNvPr name="Freeform 19" id="19"/>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2130890"/>
            <a:ext cx="5038071" cy="668736"/>
            <a:chOff x="0" y="0"/>
            <a:chExt cx="1048738" cy="139206"/>
          </a:xfrm>
        </p:grpSpPr>
        <p:sp>
          <p:nvSpPr>
            <p:cNvPr name="Freeform 22" id="22"/>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846517"/>
            <a:ext cx="5038071" cy="668736"/>
            <a:chOff x="0" y="0"/>
            <a:chExt cx="1048738" cy="139206"/>
          </a:xfrm>
        </p:grpSpPr>
        <p:sp>
          <p:nvSpPr>
            <p:cNvPr name="Freeform 25" id="25"/>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345712" y="2321595"/>
            <a:ext cx="3739422"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Proses pemesanan manual</a:t>
            </a:r>
          </a:p>
        </p:txBody>
      </p:sp>
      <p:sp>
        <p:nvSpPr>
          <p:cNvPr name="TextBox 29" id="29"/>
          <p:cNvSpPr txBox="true"/>
          <p:nvPr/>
        </p:nvSpPr>
        <p:spPr>
          <a:xfrm rot="0">
            <a:off x="7062826" y="2321595"/>
            <a:ext cx="3739422"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Kurangnya transparansi</a:t>
            </a:r>
          </a:p>
        </p:txBody>
      </p:sp>
      <p:sp>
        <p:nvSpPr>
          <p:cNvPr name="TextBox 30" id="30"/>
          <p:cNvSpPr txBox="true"/>
          <p:nvPr/>
        </p:nvSpPr>
        <p:spPr>
          <a:xfrm rot="0">
            <a:off x="1187206" y="6029909"/>
            <a:ext cx="4721059"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Kesulitan dalam mengelola keuangan</a:t>
            </a:r>
          </a:p>
        </p:txBody>
      </p:sp>
      <p:sp>
        <p:nvSpPr>
          <p:cNvPr name="TextBox 31" id="31"/>
          <p:cNvSpPr txBox="true"/>
          <p:nvPr/>
        </p:nvSpPr>
        <p:spPr>
          <a:xfrm rot="0">
            <a:off x="7062826" y="6029909"/>
            <a:ext cx="3558025"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Tidak sesuai deadline</a:t>
            </a:r>
          </a:p>
        </p:txBody>
      </p:sp>
      <p:sp>
        <p:nvSpPr>
          <p:cNvPr name="TextBox 32" id="32"/>
          <p:cNvSpPr txBox="true"/>
          <p:nvPr/>
        </p:nvSpPr>
        <p:spPr>
          <a:xfrm rot="0">
            <a:off x="1345712" y="3110587"/>
            <a:ext cx="4137951" cy="1518285"/>
          </a:xfrm>
          <a:prstGeom prst="rect">
            <a:avLst/>
          </a:prstGeom>
        </p:spPr>
        <p:txBody>
          <a:bodyPr anchor="t" rtlCol="false" tIns="0" lIns="0" bIns="0" rIns="0">
            <a:spAutoFit/>
          </a:bodyPr>
          <a:lstStyle/>
          <a:p>
            <a:pPr marL="0" indent="0" lvl="0">
              <a:lnSpc>
                <a:spcPts val="2430"/>
              </a:lnSpc>
              <a:spcBef>
                <a:spcPct val="0"/>
              </a:spcBef>
            </a:pPr>
            <a:r>
              <a:rPr lang="en-US" sz="1800" spc="107">
                <a:solidFill>
                  <a:srgbClr val="000000"/>
                </a:solidFill>
                <a:latin typeface="DM Sans"/>
              </a:rPr>
              <a:t>Proses pemesanan masih manual, melalui telepon, email, atau datang langsung ke konveksi. Hal ini memakan waktu dan berpotensi terjadi miskomunikasi.</a:t>
            </a:r>
          </a:p>
        </p:txBody>
      </p:sp>
      <p:sp>
        <p:nvSpPr>
          <p:cNvPr name="TextBox 33" id="33"/>
          <p:cNvSpPr txBox="true"/>
          <p:nvPr/>
        </p:nvSpPr>
        <p:spPr>
          <a:xfrm rot="0">
            <a:off x="7062826" y="3203932"/>
            <a:ext cx="4137951" cy="908685"/>
          </a:xfrm>
          <a:prstGeom prst="rect">
            <a:avLst/>
          </a:prstGeom>
        </p:spPr>
        <p:txBody>
          <a:bodyPr anchor="t" rtlCol="false" tIns="0" lIns="0" bIns="0" rIns="0">
            <a:spAutoFit/>
          </a:bodyPr>
          <a:lstStyle/>
          <a:p>
            <a:pPr marL="0" indent="0" lvl="0">
              <a:lnSpc>
                <a:spcPts val="2430"/>
              </a:lnSpc>
              <a:spcBef>
                <a:spcPct val="0"/>
              </a:spcBef>
            </a:pPr>
            <a:r>
              <a:rPr lang="en-US" sz="1800" spc="107">
                <a:solidFill>
                  <a:srgbClr val="000000"/>
                </a:solidFill>
                <a:latin typeface="DM Sans"/>
              </a:rPr>
              <a:t>Konsumen tidak dapat memantau proses pengerjaan secara real-time.</a:t>
            </a:r>
          </a:p>
        </p:txBody>
      </p:sp>
      <p:sp>
        <p:nvSpPr>
          <p:cNvPr name="TextBox 34" id="34"/>
          <p:cNvSpPr txBox="true"/>
          <p:nvPr/>
        </p:nvSpPr>
        <p:spPr>
          <a:xfrm rot="0">
            <a:off x="7062826" y="6915303"/>
            <a:ext cx="4137951" cy="908685"/>
          </a:xfrm>
          <a:prstGeom prst="rect">
            <a:avLst/>
          </a:prstGeom>
        </p:spPr>
        <p:txBody>
          <a:bodyPr anchor="t" rtlCol="false" tIns="0" lIns="0" bIns="0" rIns="0">
            <a:spAutoFit/>
          </a:bodyPr>
          <a:lstStyle/>
          <a:p>
            <a:pPr marL="0" indent="0" lvl="0">
              <a:lnSpc>
                <a:spcPts val="2430"/>
              </a:lnSpc>
              <a:spcBef>
                <a:spcPct val="0"/>
              </a:spcBef>
            </a:pPr>
            <a:r>
              <a:rPr lang="en-US" sz="1800" spc="107">
                <a:solidFill>
                  <a:srgbClr val="000000"/>
                </a:solidFill>
                <a:latin typeface="DM Sans"/>
              </a:rPr>
              <a:t>Customer meminta mempercepat pengerjaan artinya tidak sesuai dengan kesepakatan.</a:t>
            </a:r>
          </a:p>
        </p:txBody>
      </p:sp>
      <p:sp>
        <p:nvSpPr>
          <p:cNvPr name="TextBox 35" id="35"/>
          <p:cNvSpPr txBox="true"/>
          <p:nvPr/>
        </p:nvSpPr>
        <p:spPr>
          <a:xfrm rot="0">
            <a:off x="1345712" y="6915303"/>
            <a:ext cx="4137951" cy="1213485"/>
          </a:xfrm>
          <a:prstGeom prst="rect">
            <a:avLst/>
          </a:prstGeom>
        </p:spPr>
        <p:txBody>
          <a:bodyPr anchor="t" rtlCol="false" tIns="0" lIns="0" bIns="0" rIns="0">
            <a:spAutoFit/>
          </a:bodyPr>
          <a:lstStyle/>
          <a:p>
            <a:pPr marL="0" indent="0" lvl="0">
              <a:lnSpc>
                <a:spcPts val="2430"/>
              </a:lnSpc>
              <a:spcBef>
                <a:spcPct val="0"/>
              </a:spcBef>
            </a:pPr>
            <a:r>
              <a:rPr lang="en-US" sz="1800" spc="107">
                <a:solidFill>
                  <a:srgbClr val="000000"/>
                </a:solidFill>
                <a:latin typeface="DM Sans"/>
              </a:rPr>
              <a:t>Pencatatan keuangan masih manual, sehingga rawan terjadi kesalahan dan terlambat dalam pembayaran.</a:t>
            </a:r>
          </a:p>
        </p:txBody>
      </p:sp>
      <p:sp>
        <p:nvSpPr>
          <p:cNvPr name="Freeform 36" id="3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7099332"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2" id="4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43" id="43"/>
          <p:cNvSpPr txBox="true"/>
          <p:nvPr/>
        </p:nvSpPr>
        <p:spPr>
          <a:xfrm rot="0">
            <a:off x="5085134" y="537527"/>
            <a:ext cx="275542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1672061" y="1025292"/>
            <a:ext cx="5587239" cy="2662922"/>
            <a:chOff x="0" y="0"/>
            <a:chExt cx="2065940" cy="984643"/>
          </a:xfrm>
        </p:grpSpPr>
        <p:sp>
          <p:nvSpPr>
            <p:cNvPr name="Freeform 4" id="4"/>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5" id="5"/>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1672061" y="6595378"/>
            <a:ext cx="5587239" cy="2662922"/>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028700" y="1028700"/>
            <a:ext cx="5587239" cy="2662922"/>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028700" y="6598786"/>
            <a:ext cx="5587239" cy="2662922"/>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7900054">
            <a:off x="7348622" y="2133028"/>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700000">
            <a:off x="10017119" y="214449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3209977">
            <a:off x="9982257" y="7689589"/>
            <a:ext cx="1012981" cy="454921"/>
          </a:xfrm>
          <a:custGeom>
            <a:avLst/>
            <a:gdLst/>
            <a:ahLst/>
            <a:cxnLst/>
            <a:rect r="r" b="b" t="t" l="l"/>
            <a:pathLst>
              <a:path h="454921" w="101298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7866361">
            <a:off x="7243302" y="7665457"/>
            <a:ext cx="1012981" cy="454921"/>
          </a:xfrm>
          <a:custGeom>
            <a:avLst/>
            <a:gdLst/>
            <a:ahLst/>
            <a:cxnLst/>
            <a:rect r="r" b="b" t="t" l="l"/>
            <a:pathLst>
              <a:path h="454921" w="101298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264609" y="1748591"/>
            <a:ext cx="1829699" cy="1745076"/>
          </a:xfrm>
          <a:custGeom>
            <a:avLst/>
            <a:gdLst/>
            <a:ahLst/>
            <a:cxnLst/>
            <a:rect r="r" b="b" t="t" l="l"/>
            <a:pathLst>
              <a:path h="1745076" w="1829699">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06092" y="7294906"/>
            <a:ext cx="1946733" cy="1700958"/>
          </a:xfrm>
          <a:custGeom>
            <a:avLst/>
            <a:gdLst/>
            <a:ahLst/>
            <a:cxnLst/>
            <a:rect r="r" b="b" t="t" l="l"/>
            <a:pathLst>
              <a:path h="1700958" w="1946733">
                <a:moveTo>
                  <a:pt x="0" y="0"/>
                </a:moveTo>
                <a:lnTo>
                  <a:pt x="1946733" y="0"/>
                </a:lnTo>
                <a:lnTo>
                  <a:pt x="1946733" y="1700958"/>
                </a:lnTo>
                <a:lnTo>
                  <a:pt x="0" y="17009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2118917" y="1703872"/>
            <a:ext cx="1521152" cy="1697240"/>
          </a:xfrm>
          <a:custGeom>
            <a:avLst/>
            <a:gdLst/>
            <a:ahLst/>
            <a:cxnLst/>
            <a:rect r="r" b="b" t="t" l="l"/>
            <a:pathLst>
              <a:path h="1697240" w="1521152">
                <a:moveTo>
                  <a:pt x="0" y="0"/>
                </a:moveTo>
                <a:lnTo>
                  <a:pt x="1521151" y="0"/>
                </a:lnTo>
                <a:lnTo>
                  <a:pt x="1521151" y="1697240"/>
                </a:lnTo>
                <a:lnTo>
                  <a:pt x="0" y="16972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1944417" y="7374605"/>
            <a:ext cx="1907691" cy="1635845"/>
          </a:xfrm>
          <a:custGeom>
            <a:avLst/>
            <a:gdLst/>
            <a:ahLst/>
            <a:cxnLst/>
            <a:rect r="r" b="b" t="t" l="l"/>
            <a:pathLst>
              <a:path h="1635845" w="1907691">
                <a:moveTo>
                  <a:pt x="0" y="0"/>
                </a:moveTo>
                <a:lnTo>
                  <a:pt x="1907692" y="0"/>
                </a:lnTo>
                <a:lnTo>
                  <a:pt x="1907692" y="1635846"/>
                </a:lnTo>
                <a:lnTo>
                  <a:pt x="0" y="16358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14101836" y="1783290"/>
            <a:ext cx="2987640" cy="1556640"/>
          </a:xfrm>
          <a:prstGeom prst="rect">
            <a:avLst/>
          </a:prstGeom>
        </p:spPr>
        <p:txBody>
          <a:bodyPr anchor="t" rtlCol="false" tIns="0" lIns="0" bIns="0" rIns="0">
            <a:spAutoFit/>
          </a:bodyPr>
          <a:lstStyle/>
          <a:p>
            <a:pPr algn="l" marL="0" indent="0" lvl="0">
              <a:lnSpc>
                <a:spcPts val="2532"/>
              </a:lnSpc>
              <a:spcBef>
                <a:spcPct val="0"/>
              </a:spcBef>
            </a:pPr>
            <a:r>
              <a:rPr lang="en-US" sz="1699">
                <a:solidFill>
                  <a:srgbClr val="000000"/>
                </a:solidFill>
                <a:latin typeface="DM Sans"/>
              </a:rPr>
              <a:t>Konsumen dapat memantau proses pengerjaan secara real-time melalui aplikasi &amp; interaksi dengan jasa konveksi.</a:t>
            </a:r>
          </a:p>
        </p:txBody>
      </p:sp>
      <p:sp>
        <p:nvSpPr>
          <p:cNvPr name="TextBox 24" id="24"/>
          <p:cNvSpPr txBox="true"/>
          <p:nvPr/>
        </p:nvSpPr>
        <p:spPr>
          <a:xfrm rot="0">
            <a:off x="3457231" y="1783290"/>
            <a:ext cx="2816627" cy="1556640"/>
          </a:xfrm>
          <a:prstGeom prst="rect">
            <a:avLst/>
          </a:prstGeom>
        </p:spPr>
        <p:txBody>
          <a:bodyPr anchor="t" rtlCol="false" tIns="0" lIns="0" bIns="0" rIns="0">
            <a:spAutoFit/>
          </a:bodyPr>
          <a:lstStyle/>
          <a:p>
            <a:pPr algn="l" marL="0" indent="0" lvl="0">
              <a:lnSpc>
                <a:spcPts val="2532"/>
              </a:lnSpc>
            </a:pPr>
            <a:r>
              <a:rPr lang="en-US" sz="1699">
                <a:solidFill>
                  <a:srgbClr val="000000"/>
                </a:solidFill>
                <a:latin typeface="DM Sans"/>
              </a:rPr>
              <a:t>Konsumen dapat memesan pakaian secara online melalui aplikasi, memilih desain, bahan, dan ukuran dengan mudah.</a:t>
            </a:r>
          </a:p>
        </p:txBody>
      </p:sp>
      <p:sp>
        <p:nvSpPr>
          <p:cNvPr name="TextBox 25" id="25"/>
          <p:cNvSpPr txBox="true"/>
          <p:nvPr/>
        </p:nvSpPr>
        <p:spPr>
          <a:xfrm rot="0">
            <a:off x="6995244" y="4385814"/>
            <a:ext cx="4297511" cy="1043306"/>
          </a:xfrm>
          <a:prstGeom prst="rect">
            <a:avLst/>
          </a:prstGeom>
        </p:spPr>
        <p:txBody>
          <a:bodyPr anchor="t" rtlCol="false" tIns="0" lIns="0" bIns="0" rIns="0">
            <a:spAutoFit/>
          </a:bodyPr>
          <a:lstStyle/>
          <a:p>
            <a:pPr algn="ctr" marL="0" indent="0" lvl="1">
              <a:lnSpc>
                <a:spcPts val="7760"/>
              </a:lnSpc>
              <a:spcBef>
                <a:spcPct val="0"/>
              </a:spcBef>
            </a:pPr>
            <a:r>
              <a:rPr lang="en-US" sz="8000">
                <a:solidFill>
                  <a:srgbClr val="000000"/>
                </a:solidFill>
                <a:latin typeface="DM Sans Bold"/>
              </a:rPr>
              <a:t>Solving</a:t>
            </a:r>
          </a:p>
        </p:txBody>
      </p:sp>
      <p:sp>
        <p:nvSpPr>
          <p:cNvPr name="TextBox 26" id="26"/>
          <p:cNvSpPr txBox="true"/>
          <p:nvPr/>
        </p:nvSpPr>
        <p:spPr>
          <a:xfrm rot="0">
            <a:off x="7362365" y="6150211"/>
            <a:ext cx="3563270" cy="796671"/>
          </a:xfrm>
          <a:prstGeom prst="rect">
            <a:avLst/>
          </a:prstGeom>
        </p:spPr>
        <p:txBody>
          <a:bodyPr anchor="t" rtlCol="false" tIns="0" lIns="0" bIns="0" rIns="0">
            <a:spAutoFit/>
          </a:bodyPr>
          <a:lstStyle/>
          <a:p>
            <a:pPr algn="ctr">
              <a:lnSpc>
                <a:spcPts val="3132"/>
              </a:lnSpc>
            </a:pPr>
            <a:r>
              <a:rPr lang="en-US" sz="2900">
                <a:solidFill>
                  <a:srgbClr val="000000"/>
                </a:solidFill>
                <a:latin typeface="DM Sans"/>
              </a:rPr>
              <a:t>Solusi dari Permasalahan</a:t>
            </a:r>
          </a:p>
        </p:txBody>
      </p:sp>
      <p:sp>
        <p:nvSpPr>
          <p:cNvPr name="TextBox 27" id="27"/>
          <p:cNvSpPr txBox="true"/>
          <p:nvPr/>
        </p:nvSpPr>
        <p:spPr>
          <a:xfrm rot="0">
            <a:off x="1175560" y="1098946"/>
            <a:ext cx="5293519" cy="448308"/>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Memudahkan proses pemesanan</a:t>
            </a:r>
          </a:p>
        </p:txBody>
      </p:sp>
      <p:sp>
        <p:nvSpPr>
          <p:cNvPr name="TextBox 28" id="28"/>
          <p:cNvSpPr txBox="true"/>
          <p:nvPr/>
        </p:nvSpPr>
        <p:spPr>
          <a:xfrm rot="0">
            <a:off x="12273740" y="1098946"/>
            <a:ext cx="4383881" cy="448308"/>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Meningkatkan transparansi</a:t>
            </a:r>
          </a:p>
        </p:txBody>
      </p:sp>
      <p:sp>
        <p:nvSpPr>
          <p:cNvPr name="TextBox 29" id="29"/>
          <p:cNvSpPr txBox="true"/>
          <p:nvPr/>
        </p:nvSpPr>
        <p:spPr>
          <a:xfrm rot="0">
            <a:off x="3457231" y="7355822"/>
            <a:ext cx="2816627" cy="1870965"/>
          </a:xfrm>
          <a:prstGeom prst="rect">
            <a:avLst/>
          </a:prstGeom>
        </p:spPr>
        <p:txBody>
          <a:bodyPr anchor="t" rtlCol="false" tIns="0" lIns="0" bIns="0" rIns="0">
            <a:spAutoFit/>
          </a:bodyPr>
          <a:lstStyle/>
          <a:p>
            <a:pPr algn="l" marL="0" indent="0" lvl="0">
              <a:lnSpc>
                <a:spcPts val="2532"/>
              </a:lnSpc>
            </a:pPr>
            <a:r>
              <a:rPr lang="en-US" sz="1699">
                <a:solidFill>
                  <a:srgbClr val="000000"/>
                </a:solidFill>
                <a:latin typeface="DM Sans"/>
              </a:rPr>
              <a:t>Aplikasi dapat membantu pengusaha konveksi dalam mencatat keuangan, mengelola stok bahan baku, dan membuat laporan keuangan.</a:t>
            </a:r>
          </a:p>
        </p:txBody>
      </p:sp>
      <p:sp>
        <p:nvSpPr>
          <p:cNvPr name="TextBox 30" id="30"/>
          <p:cNvSpPr txBox="true"/>
          <p:nvPr/>
        </p:nvSpPr>
        <p:spPr>
          <a:xfrm rot="0">
            <a:off x="1103647" y="6721458"/>
            <a:ext cx="5437346" cy="396238"/>
          </a:xfrm>
          <a:prstGeom prst="rect">
            <a:avLst/>
          </a:prstGeom>
        </p:spPr>
        <p:txBody>
          <a:bodyPr anchor="t" rtlCol="false" tIns="0" lIns="0" bIns="0" rIns="0">
            <a:spAutoFit/>
          </a:bodyPr>
          <a:lstStyle/>
          <a:p>
            <a:pPr algn="ctr">
              <a:lnSpc>
                <a:spcPts val="3360"/>
              </a:lnSpc>
            </a:pPr>
            <a:r>
              <a:rPr lang="en-US" sz="2400">
                <a:solidFill>
                  <a:srgbClr val="000000"/>
                </a:solidFill>
                <a:latin typeface="Canva Sans Bold"/>
              </a:rPr>
              <a:t>Memudahkan pengelolaan keuangan</a:t>
            </a:r>
          </a:p>
        </p:txBody>
      </p:sp>
      <p:sp>
        <p:nvSpPr>
          <p:cNvPr name="TextBox 31" id="31"/>
          <p:cNvSpPr txBox="true"/>
          <p:nvPr/>
        </p:nvSpPr>
        <p:spPr>
          <a:xfrm rot="0">
            <a:off x="14187342" y="7388842"/>
            <a:ext cx="2816627" cy="1242315"/>
          </a:xfrm>
          <a:prstGeom prst="rect">
            <a:avLst/>
          </a:prstGeom>
        </p:spPr>
        <p:txBody>
          <a:bodyPr anchor="t" rtlCol="false" tIns="0" lIns="0" bIns="0" rIns="0">
            <a:spAutoFit/>
          </a:bodyPr>
          <a:lstStyle/>
          <a:p>
            <a:pPr algn="l" marL="0" indent="0" lvl="0">
              <a:lnSpc>
                <a:spcPts val="2532"/>
              </a:lnSpc>
            </a:pPr>
            <a:r>
              <a:rPr lang="en-US" sz="1699">
                <a:solidFill>
                  <a:srgbClr val="000000"/>
                </a:solidFill>
                <a:latin typeface="DM Sans"/>
              </a:rPr>
              <a:t>Bagi umkm penambahan jam kerja lebih efektif dibanding penambahan karyawan.</a:t>
            </a:r>
          </a:p>
        </p:txBody>
      </p:sp>
      <p:sp>
        <p:nvSpPr>
          <p:cNvPr name="TextBox 32" id="32"/>
          <p:cNvSpPr txBox="true"/>
          <p:nvPr/>
        </p:nvSpPr>
        <p:spPr>
          <a:xfrm rot="0">
            <a:off x="12790154" y="6702408"/>
            <a:ext cx="3351054" cy="448308"/>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Menambah jam kerja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8892972"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3048256" y="482823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4738553" y="482823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3" id="13"/>
          <p:cNvSpPr txBox="true"/>
          <p:nvPr/>
        </p:nvSpPr>
        <p:spPr>
          <a:xfrm rot="0">
            <a:off x="4732501" y="2459889"/>
            <a:ext cx="8822997"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Actor</a:t>
            </a:r>
          </a:p>
        </p:txBody>
      </p:sp>
      <p:sp>
        <p:nvSpPr>
          <p:cNvPr name="TextBox 14" id="14"/>
          <p:cNvSpPr txBox="true"/>
          <p:nvPr/>
        </p:nvSpPr>
        <p:spPr>
          <a:xfrm rot="0">
            <a:off x="2200622" y="561604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Admin</a:t>
            </a:r>
          </a:p>
        </p:txBody>
      </p:sp>
      <p:sp>
        <p:nvSpPr>
          <p:cNvPr name="TextBox 15" id="15"/>
          <p:cNvSpPr txBox="true"/>
          <p:nvPr/>
        </p:nvSpPr>
        <p:spPr>
          <a:xfrm rot="0">
            <a:off x="8241970" y="5616041"/>
            <a:ext cx="1870091"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Tailor</a:t>
            </a:r>
          </a:p>
        </p:txBody>
      </p:sp>
      <p:sp>
        <p:nvSpPr>
          <p:cNvPr name="TextBox 16" id="16"/>
          <p:cNvSpPr txBox="true"/>
          <p:nvPr/>
        </p:nvSpPr>
        <p:spPr>
          <a:xfrm rot="0">
            <a:off x="2200622" y="6522720"/>
            <a:ext cx="2646492" cy="799339"/>
          </a:xfrm>
          <a:prstGeom prst="rect">
            <a:avLst/>
          </a:prstGeom>
        </p:spPr>
        <p:txBody>
          <a:bodyPr anchor="t" rtlCol="false" tIns="0" lIns="0" bIns="0" rIns="0">
            <a:spAutoFit/>
          </a:bodyPr>
          <a:lstStyle/>
          <a:p>
            <a:pPr>
              <a:lnSpc>
                <a:spcPts val="3275"/>
              </a:lnSpc>
            </a:pPr>
            <a:r>
              <a:rPr lang="en-US" sz="2099">
                <a:solidFill>
                  <a:srgbClr val="000000"/>
                </a:solidFill>
                <a:latin typeface="DM Sans"/>
              </a:rPr>
              <a:t>Manajemen  Pemesanan</a:t>
            </a:r>
          </a:p>
        </p:txBody>
      </p:sp>
      <p:sp>
        <p:nvSpPr>
          <p:cNvPr name="TextBox 17" id="17"/>
          <p:cNvSpPr txBox="true"/>
          <p:nvPr/>
        </p:nvSpPr>
        <p:spPr>
          <a:xfrm rot="0">
            <a:off x="7483353" y="6522720"/>
            <a:ext cx="3387326" cy="799339"/>
          </a:xfrm>
          <a:prstGeom prst="rect">
            <a:avLst/>
          </a:prstGeom>
        </p:spPr>
        <p:txBody>
          <a:bodyPr anchor="t" rtlCol="false" tIns="0" lIns="0" bIns="0" rIns="0">
            <a:spAutoFit/>
          </a:bodyPr>
          <a:lstStyle/>
          <a:p>
            <a:pPr>
              <a:lnSpc>
                <a:spcPts val="3275"/>
              </a:lnSpc>
            </a:pPr>
            <a:r>
              <a:rPr lang="en-US" sz="2099">
                <a:solidFill>
                  <a:srgbClr val="000000"/>
                </a:solidFill>
                <a:latin typeface="DM Sans"/>
              </a:rPr>
              <a:t>Membuat dan memproses pemesanan</a:t>
            </a:r>
          </a:p>
        </p:txBody>
      </p:sp>
      <p:sp>
        <p:nvSpPr>
          <p:cNvPr name="TextBox 18" id="18"/>
          <p:cNvSpPr txBox="true"/>
          <p:nvPr/>
        </p:nvSpPr>
        <p:spPr>
          <a:xfrm rot="0">
            <a:off x="13343162" y="5530676"/>
            <a:ext cx="3292839"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Customer</a:t>
            </a:r>
          </a:p>
        </p:txBody>
      </p:sp>
      <p:sp>
        <p:nvSpPr>
          <p:cNvPr name="TextBox 19" id="19"/>
          <p:cNvSpPr txBox="true"/>
          <p:nvPr/>
        </p:nvSpPr>
        <p:spPr>
          <a:xfrm rot="0">
            <a:off x="13383608" y="6495876"/>
            <a:ext cx="2747991" cy="389764"/>
          </a:xfrm>
          <a:prstGeom prst="rect">
            <a:avLst/>
          </a:prstGeom>
        </p:spPr>
        <p:txBody>
          <a:bodyPr anchor="t" rtlCol="false" tIns="0" lIns="0" bIns="0" rIns="0">
            <a:spAutoFit/>
          </a:bodyPr>
          <a:lstStyle/>
          <a:p>
            <a:pPr>
              <a:lnSpc>
                <a:spcPts val="3275"/>
              </a:lnSpc>
            </a:pPr>
            <a:r>
              <a:rPr lang="en-US" sz="2099">
                <a:solidFill>
                  <a:srgbClr val="000000"/>
                </a:solidFill>
                <a:latin typeface="DM Sans"/>
              </a:rPr>
              <a:t>Pembeli / Pemesan</a:t>
            </a:r>
          </a:p>
        </p:txBody>
      </p:sp>
      <p:sp>
        <p:nvSpPr>
          <p:cNvPr name="Freeform 20" id="20"/>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4" id="24"/>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5" id="25"/>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6" id="26"/>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7" id="27"/>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763308" y="650234"/>
            <a:ext cx="14761385" cy="909331"/>
          </a:xfrm>
          <a:prstGeom prst="rect">
            <a:avLst/>
          </a:prstGeom>
        </p:spPr>
        <p:txBody>
          <a:bodyPr anchor="t" rtlCol="false" tIns="0" lIns="0" bIns="0" rIns="0">
            <a:spAutoFit/>
          </a:bodyPr>
          <a:lstStyle/>
          <a:p>
            <a:pPr>
              <a:lnSpc>
                <a:spcPts val="6790"/>
              </a:lnSpc>
            </a:pPr>
            <a:r>
              <a:rPr lang="en-US" sz="7000">
                <a:solidFill>
                  <a:srgbClr val="000000"/>
                </a:solidFill>
                <a:latin typeface="DM Sans Bold"/>
              </a:rPr>
              <a:t>Use Case Admin, Customer, Tailor</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003185" y="-3077306"/>
            <a:ext cx="4980952" cy="3731186"/>
          </a:xfrm>
          <a:custGeom>
            <a:avLst/>
            <a:gdLst/>
            <a:ahLst/>
            <a:cxnLst/>
            <a:rect r="r" b="b" t="t" l="l"/>
            <a:pathLst>
              <a:path h="3731186" w="4980952">
                <a:moveTo>
                  <a:pt x="0" y="0"/>
                </a:moveTo>
                <a:lnTo>
                  <a:pt x="4980951" y="0"/>
                </a:lnTo>
                <a:lnTo>
                  <a:pt x="4980951" y="3731185"/>
                </a:lnTo>
                <a:lnTo>
                  <a:pt x="0" y="37311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625814" y="2052171"/>
            <a:ext cx="8197539" cy="6791529"/>
          </a:xfrm>
          <a:custGeom>
            <a:avLst/>
            <a:gdLst/>
            <a:ahLst/>
            <a:cxnLst/>
            <a:rect r="r" b="b" t="t" l="l"/>
            <a:pathLst>
              <a:path h="6791529" w="8197539">
                <a:moveTo>
                  <a:pt x="0" y="0"/>
                </a:moveTo>
                <a:lnTo>
                  <a:pt x="8197539" y="0"/>
                </a:lnTo>
                <a:lnTo>
                  <a:pt x="8197539" y="6791529"/>
                </a:lnTo>
                <a:lnTo>
                  <a:pt x="0" y="6791529"/>
                </a:lnTo>
                <a:lnTo>
                  <a:pt x="0" y="0"/>
                </a:lnTo>
                <a:close/>
              </a:path>
            </a:pathLst>
          </a:custGeom>
          <a:blipFill>
            <a:blip r:embed="rId11"/>
            <a:stretch>
              <a:fillRect l="0" t="0" r="0" b="0"/>
            </a:stretch>
          </a:blipFill>
        </p:spPr>
      </p:sp>
      <p:sp>
        <p:nvSpPr>
          <p:cNvPr name="Freeform 9" id="9"/>
          <p:cNvSpPr/>
          <p:nvPr/>
        </p:nvSpPr>
        <p:spPr>
          <a:xfrm flipH="false" flipV="false" rot="0">
            <a:off x="9453857" y="2120097"/>
            <a:ext cx="8423004" cy="6655677"/>
          </a:xfrm>
          <a:custGeom>
            <a:avLst/>
            <a:gdLst/>
            <a:ahLst/>
            <a:cxnLst/>
            <a:rect r="r" b="b" t="t" l="l"/>
            <a:pathLst>
              <a:path h="6655677" w="8423004">
                <a:moveTo>
                  <a:pt x="0" y="0"/>
                </a:moveTo>
                <a:lnTo>
                  <a:pt x="8423004" y="0"/>
                </a:lnTo>
                <a:lnTo>
                  <a:pt x="8423004" y="6655677"/>
                </a:lnTo>
                <a:lnTo>
                  <a:pt x="0" y="6655677"/>
                </a:lnTo>
                <a:lnTo>
                  <a:pt x="0" y="0"/>
                </a:lnTo>
                <a:close/>
              </a:path>
            </a:pathLst>
          </a:custGeom>
          <a:blipFill>
            <a:blip r:embed="rId1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763308" y="650234"/>
            <a:ext cx="14761385" cy="909331"/>
          </a:xfrm>
          <a:prstGeom prst="rect">
            <a:avLst/>
          </a:prstGeom>
        </p:spPr>
        <p:txBody>
          <a:bodyPr anchor="t" rtlCol="false" tIns="0" lIns="0" bIns="0" rIns="0">
            <a:spAutoFit/>
          </a:bodyPr>
          <a:lstStyle/>
          <a:p>
            <a:pPr>
              <a:lnSpc>
                <a:spcPts val="6790"/>
              </a:lnSpc>
            </a:pPr>
            <a:r>
              <a:rPr lang="en-US" sz="7000">
                <a:solidFill>
                  <a:srgbClr val="000000"/>
                </a:solidFill>
                <a:latin typeface="DM Sans Bold"/>
              </a:rPr>
              <a:t>Use Case Admin, Customer, Tailor</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019756" y="-3077306"/>
            <a:ext cx="4980952" cy="3731186"/>
          </a:xfrm>
          <a:custGeom>
            <a:avLst/>
            <a:gdLst/>
            <a:ahLst/>
            <a:cxnLst/>
            <a:rect r="r" b="b" t="t" l="l"/>
            <a:pathLst>
              <a:path h="3731186" w="4980952">
                <a:moveTo>
                  <a:pt x="0" y="0"/>
                </a:moveTo>
                <a:lnTo>
                  <a:pt x="4980952" y="0"/>
                </a:lnTo>
                <a:lnTo>
                  <a:pt x="4980952" y="3731185"/>
                </a:lnTo>
                <a:lnTo>
                  <a:pt x="0" y="37311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3383636" y="2374811"/>
            <a:ext cx="11238008" cy="6883489"/>
          </a:xfrm>
          <a:custGeom>
            <a:avLst/>
            <a:gdLst/>
            <a:ahLst/>
            <a:cxnLst/>
            <a:rect r="r" b="b" t="t" l="l"/>
            <a:pathLst>
              <a:path h="6883489" w="11238008">
                <a:moveTo>
                  <a:pt x="0" y="0"/>
                </a:moveTo>
                <a:lnTo>
                  <a:pt x="11238008" y="0"/>
                </a:lnTo>
                <a:lnTo>
                  <a:pt x="11238008" y="6883489"/>
                </a:lnTo>
                <a:lnTo>
                  <a:pt x="0" y="6883489"/>
                </a:lnTo>
                <a:lnTo>
                  <a:pt x="0" y="0"/>
                </a:lnTo>
                <a:close/>
              </a:path>
            </a:pathLst>
          </a:custGeom>
          <a:blipFill>
            <a:blip r:embed="rId11"/>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2130890"/>
            <a:ext cx="5038071" cy="2620253"/>
            <a:chOff x="0" y="0"/>
            <a:chExt cx="1048738" cy="545438"/>
          </a:xfrm>
        </p:grpSpPr>
        <p:sp>
          <p:nvSpPr>
            <p:cNvPr name="Freeform 4" id="4"/>
            <p:cNvSpPr/>
            <p:nvPr/>
          </p:nvSpPr>
          <p:spPr>
            <a:xfrm flipH="false" flipV="false" rot="0">
              <a:off x="0" y="0"/>
              <a:ext cx="1048738" cy="545438"/>
            </a:xfrm>
            <a:custGeom>
              <a:avLst/>
              <a:gdLst/>
              <a:ahLst/>
              <a:cxnLst/>
              <a:rect r="r" b="b" t="t" l="l"/>
              <a:pathLst>
                <a:path h="545438" w="1048738">
                  <a:moveTo>
                    <a:pt x="52247" y="0"/>
                  </a:moveTo>
                  <a:lnTo>
                    <a:pt x="996490" y="0"/>
                  </a:lnTo>
                  <a:cubicBezTo>
                    <a:pt x="1010347" y="0"/>
                    <a:pt x="1023636" y="5505"/>
                    <a:pt x="1033435" y="15303"/>
                  </a:cubicBezTo>
                  <a:cubicBezTo>
                    <a:pt x="1043233" y="25101"/>
                    <a:pt x="1048738" y="38390"/>
                    <a:pt x="1048738" y="52247"/>
                  </a:cubicBezTo>
                  <a:lnTo>
                    <a:pt x="1048738" y="493191"/>
                  </a:lnTo>
                  <a:cubicBezTo>
                    <a:pt x="1048738" y="522047"/>
                    <a:pt x="1025346" y="545438"/>
                    <a:pt x="996490" y="545438"/>
                  </a:cubicBezTo>
                  <a:lnTo>
                    <a:pt x="52247" y="545438"/>
                  </a:lnTo>
                  <a:cubicBezTo>
                    <a:pt x="38390" y="545438"/>
                    <a:pt x="25101" y="539934"/>
                    <a:pt x="15303" y="530136"/>
                  </a:cubicBezTo>
                  <a:cubicBezTo>
                    <a:pt x="5505" y="520337"/>
                    <a:pt x="0" y="507048"/>
                    <a:pt x="0" y="493191"/>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5835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6343411"/>
            <a:ext cx="6838554" cy="2275432"/>
            <a:chOff x="0" y="0"/>
            <a:chExt cx="1423531" cy="473660"/>
          </a:xfrm>
        </p:grpSpPr>
        <p:sp>
          <p:nvSpPr>
            <p:cNvPr name="Freeform 7" id="7"/>
            <p:cNvSpPr/>
            <p:nvPr/>
          </p:nvSpPr>
          <p:spPr>
            <a:xfrm flipH="false" flipV="false" rot="0">
              <a:off x="0" y="0"/>
              <a:ext cx="1423531" cy="473660"/>
            </a:xfrm>
            <a:custGeom>
              <a:avLst/>
              <a:gdLst/>
              <a:ahLst/>
              <a:cxnLst/>
              <a:rect r="r" b="b" t="t" l="l"/>
              <a:pathLst>
                <a:path h="473660" w="1423531">
                  <a:moveTo>
                    <a:pt x="38491" y="0"/>
                  </a:moveTo>
                  <a:lnTo>
                    <a:pt x="1385039" y="0"/>
                  </a:lnTo>
                  <a:cubicBezTo>
                    <a:pt x="1406297" y="0"/>
                    <a:pt x="1423531" y="17233"/>
                    <a:pt x="1423531" y="38491"/>
                  </a:cubicBezTo>
                  <a:lnTo>
                    <a:pt x="1423531" y="435168"/>
                  </a:lnTo>
                  <a:cubicBezTo>
                    <a:pt x="1423531" y="445377"/>
                    <a:pt x="1419475" y="455167"/>
                    <a:pt x="1412257" y="462386"/>
                  </a:cubicBezTo>
                  <a:cubicBezTo>
                    <a:pt x="1405038" y="469604"/>
                    <a:pt x="1395248" y="473660"/>
                    <a:pt x="1385039" y="473660"/>
                  </a:cubicBezTo>
                  <a:lnTo>
                    <a:pt x="38491" y="473660"/>
                  </a:lnTo>
                  <a:cubicBezTo>
                    <a:pt x="28283" y="473660"/>
                    <a:pt x="18492" y="469604"/>
                    <a:pt x="11274" y="462386"/>
                  </a:cubicBezTo>
                  <a:cubicBezTo>
                    <a:pt x="4055" y="455167"/>
                    <a:pt x="0" y="445377"/>
                    <a:pt x="0" y="435168"/>
                  </a:cubicBezTo>
                  <a:lnTo>
                    <a:pt x="0" y="38491"/>
                  </a:lnTo>
                  <a:cubicBezTo>
                    <a:pt x="0" y="28283"/>
                    <a:pt x="4055" y="18492"/>
                    <a:pt x="11274" y="11274"/>
                  </a:cubicBezTo>
                  <a:cubicBezTo>
                    <a:pt x="18492" y="4055"/>
                    <a:pt x="28283" y="0"/>
                    <a:pt x="38491"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423531" cy="51176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2130890"/>
            <a:ext cx="7401106" cy="3647080"/>
            <a:chOff x="0" y="0"/>
            <a:chExt cx="1540633" cy="759185"/>
          </a:xfrm>
        </p:grpSpPr>
        <p:sp>
          <p:nvSpPr>
            <p:cNvPr name="Freeform 10" id="10"/>
            <p:cNvSpPr/>
            <p:nvPr/>
          </p:nvSpPr>
          <p:spPr>
            <a:xfrm flipH="false" flipV="false" rot="0">
              <a:off x="0" y="0"/>
              <a:ext cx="1540633" cy="759185"/>
            </a:xfrm>
            <a:custGeom>
              <a:avLst/>
              <a:gdLst/>
              <a:ahLst/>
              <a:cxnLst/>
              <a:rect r="r" b="b" t="t" l="l"/>
              <a:pathLst>
                <a:path h="759185" w="1540633">
                  <a:moveTo>
                    <a:pt x="35566" y="0"/>
                  </a:moveTo>
                  <a:lnTo>
                    <a:pt x="1505067" y="0"/>
                  </a:lnTo>
                  <a:cubicBezTo>
                    <a:pt x="1524710" y="0"/>
                    <a:pt x="1540633" y="15923"/>
                    <a:pt x="1540633" y="35566"/>
                  </a:cubicBezTo>
                  <a:lnTo>
                    <a:pt x="1540633" y="723620"/>
                  </a:lnTo>
                  <a:cubicBezTo>
                    <a:pt x="1540633" y="743262"/>
                    <a:pt x="1524710" y="759185"/>
                    <a:pt x="1505067" y="759185"/>
                  </a:cubicBezTo>
                  <a:lnTo>
                    <a:pt x="35566" y="759185"/>
                  </a:lnTo>
                  <a:cubicBezTo>
                    <a:pt x="15923" y="759185"/>
                    <a:pt x="0" y="743262"/>
                    <a:pt x="0" y="723620"/>
                  </a:cubicBezTo>
                  <a:lnTo>
                    <a:pt x="0" y="35566"/>
                  </a:lnTo>
                  <a:cubicBezTo>
                    <a:pt x="0" y="15923"/>
                    <a:pt x="15923" y="0"/>
                    <a:pt x="35566"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540633" cy="79728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546617" y="6482820"/>
            <a:ext cx="7149052" cy="2319471"/>
            <a:chOff x="0" y="0"/>
            <a:chExt cx="1488165" cy="482827"/>
          </a:xfrm>
        </p:grpSpPr>
        <p:sp>
          <p:nvSpPr>
            <p:cNvPr name="Freeform 13" id="13"/>
            <p:cNvSpPr/>
            <p:nvPr/>
          </p:nvSpPr>
          <p:spPr>
            <a:xfrm flipH="false" flipV="false" rot="0">
              <a:off x="0" y="0"/>
              <a:ext cx="1488165" cy="482827"/>
            </a:xfrm>
            <a:custGeom>
              <a:avLst/>
              <a:gdLst/>
              <a:ahLst/>
              <a:cxnLst/>
              <a:rect r="r" b="b" t="t" l="l"/>
              <a:pathLst>
                <a:path h="482827" w="1488165">
                  <a:moveTo>
                    <a:pt x="36820" y="0"/>
                  </a:moveTo>
                  <a:lnTo>
                    <a:pt x="1451345" y="0"/>
                  </a:lnTo>
                  <a:cubicBezTo>
                    <a:pt x="1461110" y="0"/>
                    <a:pt x="1470475" y="3879"/>
                    <a:pt x="1477380" y="10784"/>
                  </a:cubicBezTo>
                  <a:cubicBezTo>
                    <a:pt x="1484285" y="17689"/>
                    <a:pt x="1488165" y="27054"/>
                    <a:pt x="1488165" y="36820"/>
                  </a:cubicBezTo>
                  <a:lnTo>
                    <a:pt x="1488165" y="446007"/>
                  </a:lnTo>
                  <a:cubicBezTo>
                    <a:pt x="1488165" y="466342"/>
                    <a:pt x="1471680" y="482827"/>
                    <a:pt x="1451345" y="482827"/>
                  </a:cubicBezTo>
                  <a:lnTo>
                    <a:pt x="36820" y="482827"/>
                  </a:lnTo>
                  <a:cubicBezTo>
                    <a:pt x="27054" y="482827"/>
                    <a:pt x="17689" y="478948"/>
                    <a:pt x="10784" y="472043"/>
                  </a:cubicBezTo>
                  <a:cubicBezTo>
                    <a:pt x="3879" y="465138"/>
                    <a:pt x="0" y="455773"/>
                    <a:pt x="0" y="446007"/>
                  </a:cubicBezTo>
                  <a:lnTo>
                    <a:pt x="0" y="36820"/>
                  </a:lnTo>
                  <a:cubicBezTo>
                    <a:pt x="0" y="27054"/>
                    <a:pt x="3879" y="17689"/>
                    <a:pt x="10784" y="10784"/>
                  </a:cubicBezTo>
                  <a:cubicBezTo>
                    <a:pt x="17689" y="3879"/>
                    <a:pt x="27054" y="0"/>
                    <a:pt x="36820"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488165" cy="52092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2130890"/>
            <a:ext cx="5038071" cy="668736"/>
            <a:chOff x="0" y="0"/>
            <a:chExt cx="1048738" cy="139206"/>
          </a:xfrm>
        </p:grpSpPr>
        <p:sp>
          <p:nvSpPr>
            <p:cNvPr name="Freeform 16" id="16"/>
            <p:cNvSpPr/>
            <p:nvPr/>
          </p:nvSpPr>
          <p:spPr>
            <a:xfrm flipH="false" flipV="false" rot="0">
              <a:off x="0" y="0"/>
              <a:ext cx="1048738" cy="139206"/>
            </a:xfrm>
            <a:custGeom>
              <a:avLst/>
              <a:gdLst/>
              <a:ahLst/>
              <a:cxnLst/>
              <a:rect r="r" b="b" t="t" l="l"/>
              <a:pathLst>
                <a:path h="139206" w="1048738">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177306"/>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6343411"/>
            <a:ext cx="6838554" cy="668736"/>
            <a:chOff x="0" y="0"/>
            <a:chExt cx="1423531" cy="139206"/>
          </a:xfrm>
        </p:grpSpPr>
        <p:sp>
          <p:nvSpPr>
            <p:cNvPr name="Freeform 19" id="19"/>
            <p:cNvSpPr/>
            <p:nvPr/>
          </p:nvSpPr>
          <p:spPr>
            <a:xfrm flipH="false" flipV="false" rot="0">
              <a:off x="0" y="0"/>
              <a:ext cx="1423531" cy="139206"/>
            </a:xfrm>
            <a:custGeom>
              <a:avLst/>
              <a:gdLst/>
              <a:ahLst/>
              <a:cxnLst/>
              <a:rect r="r" b="b" t="t" l="l"/>
              <a:pathLst>
                <a:path h="139206" w="1423531">
                  <a:moveTo>
                    <a:pt x="19246" y="0"/>
                  </a:moveTo>
                  <a:lnTo>
                    <a:pt x="1404285" y="0"/>
                  </a:lnTo>
                  <a:cubicBezTo>
                    <a:pt x="1414914" y="0"/>
                    <a:pt x="1423531" y="8617"/>
                    <a:pt x="1423531" y="19246"/>
                  </a:cubicBezTo>
                  <a:lnTo>
                    <a:pt x="1423531" y="119960"/>
                  </a:lnTo>
                  <a:cubicBezTo>
                    <a:pt x="1423531" y="130589"/>
                    <a:pt x="1414914" y="139206"/>
                    <a:pt x="1404285" y="139206"/>
                  </a:cubicBezTo>
                  <a:lnTo>
                    <a:pt x="19246" y="139206"/>
                  </a:lnTo>
                  <a:cubicBezTo>
                    <a:pt x="8617" y="139206"/>
                    <a:pt x="0" y="130589"/>
                    <a:pt x="0" y="119960"/>
                  </a:cubicBezTo>
                  <a:lnTo>
                    <a:pt x="0" y="19246"/>
                  </a:lnTo>
                  <a:cubicBezTo>
                    <a:pt x="0" y="8617"/>
                    <a:pt x="8617" y="0"/>
                    <a:pt x="19246"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423531" cy="17730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2130890"/>
            <a:ext cx="7401106" cy="708348"/>
            <a:chOff x="0" y="0"/>
            <a:chExt cx="1540633" cy="147452"/>
          </a:xfrm>
        </p:grpSpPr>
        <p:sp>
          <p:nvSpPr>
            <p:cNvPr name="Freeform 22" id="22"/>
            <p:cNvSpPr/>
            <p:nvPr/>
          </p:nvSpPr>
          <p:spPr>
            <a:xfrm flipH="false" flipV="false" rot="0">
              <a:off x="0" y="0"/>
              <a:ext cx="1540633" cy="147452"/>
            </a:xfrm>
            <a:custGeom>
              <a:avLst/>
              <a:gdLst/>
              <a:ahLst/>
              <a:cxnLst/>
              <a:rect r="r" b="b" t="t" l="l"/>
              <a:pathLst>
                <a:path h="147452" w="1540633">
                  <a:moveTo>
                    <a:pt x="17783" y="0"/>
                  </a:moveTo>
                  <a:lnTo>
                    <a:pt x="1522850" y="0"/>
                  </a:lnTo>
                  <a:cubicBezTo>
                    <a:pt x="1532671" y="0"/>
                    <a:pt x="1540633" y="7962"/>
                    <a:pt x="1540633" y="17783"/>
                  </a:cubicBezTo>
                  <a:lnTo>
                    <a:pt x="1540633" y="129669"/>
                  </a:lnTo>
                  <a:cubicBezTo>
                    <a:pt x="1540633" y="139490"/>
                    <a:pt x="1532671" y="147452"/>
                    <a:pt x="1522850" y="147452"/>
                  </a:cubicBezTo>
                  <a:lnTo>
                    <a:pt x="17783" y="147452"/>
                  </a:lnTo>
                  <a:cubicBezTo>
                    <a:pt x="13067" y="147452"/>
                    <a:pt x="8543" y="145578"/>
                    <a:pt x="5208" y="142243"/>
                  </a:cubicBezTo>
                  <a:cubicBezTo>
                    <a:pt x="1874" y="138908"/>
                    <a:pt x="0" y="134385"/>
                    <a:pt x="0" y="129669"/>
                  </a:cubicBezTo>
                  <a:lnTo>
                    <a:pt x="0" y="17783"/>
                  </a:lnTo>
                  <a:cubicBezTo>
                    <a:pt x="0" y="7962"/>
                    <a:pt x="7962" y="0"/>
                    <a:pt x="17783"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540633" cy="18555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8546617" y="6343411"/>
            <a:ext cx="7149052" cy="668736"/>
            <a:chOff x="0" y="0"/>
            <a:chExt cx="1488165" cy="139206"/>
          </a:xfrm>
        </p:grpSpPr>
        <p:sp>
          <p:nvSpPr>
            <p:cNvPr name="Freeform 25" id="25"/>
            <p:cNvSpPr/>
            <p:nvPr/>
          </p:nvSpPr>
          <p:spPr>
            <a:xfrm flipH="false" flipV="false" rot="0">
              <a:off x="0" y="0"/>
              <a:ext cx="1488165" cy="139206"/>
            </a:xfrm>
            <a:custGeom>
              <a:avLst/>
              <a:gdLst/>
              <a:ahLst/>
              <a:cxnLst/>
              <a:rect r="r" b="b" t="t" l="l"/>
              <a:pathLst>
                <a:path h="139206" w="1488165">
                  <a:moveTo>
                    <a:pt x="18410" y="0"/>
                  </a:moveTo>
                  <a:lnTo>
                    <a:pt x="1469755" y="0"/>
                  </a:lnTo>
                  <a:cubicBezTo>
                    <a:pt x="1479922" y="0"/>
                    <a:pt x="1488165" y="8242"/>
                    <a:pt x="1488165" y="18410"/>
                  </a:cubicBezTo>
                  <a:lnTo>
                    <a:pt x="1488165" y="120796"/>
                  </a:lnTo>
                  <a:cubicBezTo>
                    <a:pt x="1488165" y="130963"/>
                    <a:pt x="1479922" y="139206"/>
                    <a:pt x="1469755" y="139206"/>
                  </a:cubicBezTo>
                  <a:lnTo>
                    <a:pt x="18410" y="139206"/>
                  </a:lnTo>
                  <a:cubicBezTo>
                    <a:pt x="8242" y="139206"/>
                    <a:pt x="0" y="130963"/>
                    <a:pt x="0" y="120796"/>
                  </a:cubicBezTo>
                  <a:lnTo>
                    <a:pt x="0" y="18410"/>
                  </a:lnTo>
                  <a:cubicBezTo>
                    <a:pt x="0" y="8242"/>
                    <a:pt x="8242" y="0"/>
                    <a:pt x="18410"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488165" cy="177306"/>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5695669" y="2158236"/>
            <a:ext cx="2293000" cy="5025754"/>
          </a:xfrm>
          <a:custGeom>
            <a:avLst/>
            <a:gdLst/>
            <a:ahLst/>
            <a:cxnLst/>
            <a:rect r="r" b="b" t="t" l="l"/>
            <a:pathLst>
              <a:path h="5025754" w="2293000">
                <a:moveTo>
                  <a:pt x="0" y="0"/>
                </a:moveTo>
                <a:lnTo>
                  <a:pt x="2293000" y="0"/>
                </a:lnTo>
                <a:lnTo>
                  <a:pt x="2293000" y="5025754"/>
                </a:lnTo>
                <a:lnTo>
                  <a:pt x="0" y="50257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9" id="29"/>
          <p:cNvSpPr/>
          <p:nvPr/>
        </p:nvSpPr>
        <p:spPr>
          <a:xfrm flipH="false" flipV="false" rot="0">
            <a:off x="7221066" y="-1829134"/>
            <a:ext cx="4224468" cy="2645573"/>
          </a:xfrm>
          <a:custGeom>
            <a:avLst/>
            <a:gdLst/>
            <a:ahLst/>
            <a:cxnLst/>
            <a:rect r="r" b="b" t="t" l="l"/>
            <a:pathLst>
              <a:path h="2645573" w="4224468">
                <a:moveTo>
                  <a:pt x="0" y="0"/>
                </a:moveTo>
                <a:lnTo>
                  <a:pt x="4224469" y="0"/>
                </a:lnTo>
                <a:lnTo>
                  <a:pt x="4224469"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0" id="30"/>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1" id="31"/>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2" id="32"/>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3" id="33"/>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4" id="34"/>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5" id="35"/>
          <p:cNvSpPr/>
          <p:nvPr/>
        </p:nvSpPr>
        <p:spPr>
          <a:xfrm flipH="false" flipV="false" rot="0">
            <a:off x="7354577" y="2839238"/>
            <a:ext cx="6077012" cy="2762278"/>
          </a:xfrm>
          <a:custGeom>
            <a:avLst/>
            <a:gdLst/>
            <a:ahLst/>
            <a:cxnLst/>
            <a:rect r="r" b="b" t="t" l="l"/>
            <a:pathLst>
              <a:path h="2762278" w="6077012">
                <a:moveTo>
                  <a:pt x="0" y="0"/>
                </a:moveTo>
                <a:lnTo>
                  <a:pt x="6077013" y="0"/>
                </a:lnTo>
                <a:lnTo>
                  <a:pt x="6077013" y="2762278"/>
                </a:lnTo>
                <a:lnTo>
                  <a:pt x="0" y="2762278"/>
                </a:lnTo>
                <a:lnTo>
                  <a:pt x="0" y="0"/>
                </a:lnTo>
                <a:close/>
              </a:path>
            </a:pathLst>
          </a:custGeom>
          <a:blipFill>
            <a:blip r:embed="rId17"/>
            <a:stretch>
              <a:fillRect l="0" t="0" r="0" b="0"/>
            </a:stretch>
          </a:blipFill>
        </p:spPr>
      </p:sp>
      <p:sp>
        <p:nvSpPr>
          <p:cNvPr name="Freeform 36" id="36"/>
          <p:cNvSpPr/>
          <p:nvPr/>
        </p:nvSpPr>
        <p:spPr>
          <a:xfrm flipH="false" flipV="false" rot="0">
            <a:off x="8686150" y="7202647"/>
            <a:ext cx="6869986" cy="1276787"/>
          </a:xfrm>
          <a:custGeom>
            <a:avLst/>
            <a:gdLst/>
            <a:ahLst/>
            <a:cxnLst/>
            <a:rect r="r" b="b" t="t" l="l"/>
            <a:pathLst>
              <a:path h="1276787" w="6869986">
                <a:moveTo>
                  <a:pt x="0" y="0"/>
                </a:moveTo>
                <a:lnTo>
                  <a:pt x="6869986" y="0"/>
                </a:lnTo>
                <a:lnTo>
                  <a:pt x="6869986" y="1276787"/>
                </a:lnTo>
                <a:lnTo>
                  <a:pt x="0" y="1276787"/>
                </a:lnTo>
                <a:lnTo>
                  <a:pt x="0" y="0"/>
                </a:lnTo>
                <a:close/>
              </a:path>
            </a:pathLst>
          </a:custGeom>
          <a:blipFill>
            <a:blip r:embed="rId18"/>
            <a:stretch>
              <a:fillRect l="0" t="0" r="0" b="0"/>
            </a:stretch>
          </a:blipFill>
        </p:spPr>
      </p:sp>
      <p:sp>
        <p:nvSpPr>
          <p:cNvPr name="Freeform 37" id="37"/>
          <p:cNvSpPr/>
          <p:nvPr/>
        </p:nvSpPr>
        <p:spPr>
          <a:xfrm flipH="false" flipV="false" rot="0">
            <a:off x="1165327" y="7188343"/>
            <a:ext cx="6565300" cy="1056006"/>
          </a:xfrm>
          <a:custGeom>
            <a:avLst/>
            <a:gdLst/>
            <a:ahLst/>
            <a:cxnLst/>
            <a:rect r="r" b="b" t="t" l="l"/>
            <a:pathLst>
              <a:path h="1056006" w="6565300">
                <a:moveTo>
                  <a:pt x="0" y="0"/>
                </a:moveTo>
                <a:lnTo>
                  <a:pt x="6565300" y="0"/>
                </a:lnTo>
                <a:lnTo>
                  <a:pt x="6565300" y="1056006"/>
                </a:lnTo>
                <a:lnTo>
                  <a:pt x="0" y="1056006"/>
                </a:lnTo>
                <a:lnTo>
                  <a:pt x="0" y="0"/>
                </a:lnTo>
                <a:close/>
              </a:path>
            </a:pathLst>
          </a:custGeom>
          <a:blipFill>
            <a:blip r:embed="rId19"/>
            <a:stretch>
              <a:fillRect l="0" t="0" r="0" b="0"/>
            </a:stretch>
          </a:blipFill>
        </p:spPr>
      </p:sp>
      <p:sp>
        <p:nvSpPr>
          <p:cNvPr name="TextBox 38" id="38"/>
          <p:cNvSpPr txBox="true"/>
          <p:nvPr/>
        </p:nvSpPr>
        <p:spPr>
          <a:xfrm rot="0">
            <a:off x="1187206" y="2321595"/>
            <a:ext cx="4721059"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Jumlah Pesanan Jenis-Jenis Pakaian</a:t>
            </a:r>
          </a:p>
        </p:txBody>
      </p:sp>
      <p:sp>
        <p:nvSpPr>
          <p:cNvPr name="TextBox 39" id="39"/>
          <p:cNvSpPr txBox="true"/>
          <p:nvPr/>
        </p:nvSpPr>
        <p:spPr>
          <a:xfrm rot="0">
            <a:off x="8532898" y="2333363"/>
            <a:ext cx="3739422" cy="312925"/>
          </a:xfrm>
          <a:prstGeom prst="rect">
            <a:avLst/>
          </a:prstGeom>
        </p:spPr>
        <p:txBody>
          <a:bodyPr anchor="t" rtlCol="false" tIns="0" lIns="0" bIns="0" rIns="0">
            <a:spAutoFit/>
          </a:bodyPr>
          <a:lstStyle/>
          <a:p>
            <a:pPr algn="ctr">
              <a:lnSpc>
                <a:spcPts val="2495"/>
              </a:lnSpc>
            </a:pPr>
            <a:r>
              <a:rPr lang="en-US" sz="2132">
                <a:solidFill>
                  <a:srgbClr val="000000"/>
                </a:solidFill>
                <a:latin typeface="DM Sans"/>
              </a:rPr>
              <a:t>Data Pesanan Tim Jersey</a:t>
            </a:r>
          </a:p>
        </p:txBody>
      </p:sp>
      <p:sp>
        <p:nvSpPr>
          <p:cNvPr name="TextBox 40" id="40"/>
          <p:cNvSpPr txBox="true"/>
          <p:nvPr/>
        </p:nvSpPr>
        <p:spPr>
          <a:xfrm rot="0">
            <a:off x="3592770" y="6526078"/>
            <a:ext cx="1710415" cy="312925"/>
          </a:xfrm>
          <a:prstGeom prst="rect">
            <a:avLst/>
          </a:prstGeom>
        </p:spPr>
        <p:txBody>
          <a:bodyPr anchor="t" rtlCol="false" tIns="0" lIns="0" bIns="0" rIns="0">
            <a:spAutoFit/>
          </a:bodyPr>
          <a:lstStyle/>
          <a:p>
            <a:pPr algn="ctr">
              <a:lnSpc>
                <a:spcPts val="2495"/>
              </a:lnSpc>
            </a:pPr>
            <a:r>
              <a:rPr lang="en-US" sz="2132">
                <a:solidFill>
                  <a:srgbClr val="000000"/>
                </a:solidFill>
                <a:latin typeface="DM Sans"/>
              </a:rPr>
              <a:t>Bagi Hasil</a:t>
            </a:r>
          </a:p>
        </p:txBody>
      </p:sp>
      <p:sp>
        <p:nvSpPr>
          <p:cNvPr name="TextBox 41" id="41"/>
          <p:cNvSpPr txBox="true"/>
          <p:nvPr/>
        </p:nvSpPr>
        <p:spPr>
          <a:xfrm rot="0">
            <a:off x="11271888" y="6526078"/>
            <a:ext cx="1698510" cy="313501"/>
          </a:xfrm>
          <a:prstGeom prst="rect">
            <a:avLst/>
          </a:prstGeom>
        </p:spPr>
        <p:txBody>
          <a:bodyPr anchor="t" rtlCol="false" tIns="0" lIns="0" bIns="0" rIns="0">
            <a:spAutoFit/>
          </a:bodyPr>
          <a:lstStyle/>
          <a:p>
            <a:pPr>
              <a:lnSpc>
                <a:spcPts val="2495"/>
              </a:lnSpc>
            </a:pPr>
            <a:r>
              <a:rPr lang="en-US" sz="2132">
                <a:solidFill>
                  <a:srgbClr val="000000"/>
                </a:solidFill>
                <a:latin typeface="DM Sans"/>
              </a:rPr>
              <a:t>Harga Barang</a:t>
            </a:r>
          </a:p>
        </p:txBody>
      </p:sp>
      <p:sp>
        <p:nvSpPr>
          <p:cNvPr name="TextBox 42" id="42"/>
          <p:cNvSpPr txBox="true"/>
          <p:nvPr/>
        </p:nvSpPr>
        <p:spPr>
          <a:xfrm rot="0">
            <a:off x="1588173" y="2920971"/>
            <a:ext cx="3653029" cy="1465081"/>
          </a:xfrm>
          <a:prstGeom prst="rect">
            <a:avLst/>
          </a:prstGeom>
        </p:spPr>
        <p:txBody>
          <a:bodyPr anchor="t" rtlCol="false" tIns="0" lIns="0" bIns="0" rIns="0">
            <a:spAutoFit/>
          </a:bodyPr>
          <a:lstStyle/>
          <a:p>
            <a:pPr>
              <a:lnSpc>
                <a:spcPts val="2926"/>
              </a:lnSpc>
            </a:pPr>
            <a:r>
              <a:rPr lang="en-US" sz="2167" spc="130">
                <a:solidFill>
                  <a:srgbClr val="000000"/>
                </a:solidFill>
                <a:latin typeface="DM Sans"/>
              </a:rPr>
              <a:t>Jersey             : 526 pcs            </a:t>
            </a:r>
          </a:p>
          <a:p>
            <a:pPr>
              <a:lnSpc>
                <a:spcPts val="2926"/>
              </a:lnSpc>
            </a:pPr>
            <a:r>
              <a:rPr lang="en-US" sz="2167" spc="130">
                <a:solidFill>
                  <a:srgbClr val="000000"/>
                </a:solidFill>
                <a:latin typeface="DM Sans"/>
              </a:rPr>
              <a:t>Baju Olahraga  : 100 pcs                          </a:t>
            </a:r>
          </a:p>
          <a:p>
            <a:pPr>
              <a:lnSpc>
                <a:spcPts val="2926"/>
              </a:lnSpc>
            </a:pPr>
            <a:r>
              <a:rPr lang="en-US" sz="2167" spc="130">
                <a:solidFill>
                  <a:srgbClr val="000000"/>
                </a:solidFill>
                <a:latin typeface="DM Sans"/>
              </a:rPr>
              <a:t>Kemeja pabrik : 60 pcs              </a:t>
            </a:r>
          </a:p>
          <a:p>
            <a:pPr marL="0" indent="0" lvl="0">
              <a:lnSpc>
                <a:spcPts val="2926"/>
              </a:lnSpc>
              <a:spcBef>
                <a:spcPct val="0"/>
              </a:spcBef>
            </a:pPr>
            <a:r>
              <a:rPr lang="en-US" sz="2167" spc="130">
                <a:solidFill>
                  <a:srgbClr val="000000"/>
                </a:solidFill>
                <a:latin typeface="DM Sans"/>
              </a:rPr>
              <a:t>Batik sekolah   : 120 pcs</a:t>
            </a:r>
          </a:p>
        </p:txBody>
      </p:sp>
      <p:sp>
        <p:nvSpPr>
          <p:cNvPr name="TextBox 43" id="43"/>
          <p:cNvSpPr txBox="true"/>
          <p:nvPr/>
        </p:nvSpPr>
        <p:spPr>
          <a:xfrm rot="0">
            <a:off x="924951" y="537527"/>
            <a:ext cx="1107578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Data Mentah Selama Proses Bisnis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DAGDOpKALNY</dc:identifier>
  <dcterms:modified xsi:type="dcterms:W3CDTF">2011-08-01T06:04:30Z</dcterms:modified>
  <cp:revision>1</cp:revision>
  <dc:title>Project presentation</dc:title>
</cp:coreProperties>
</file>